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tags/tag1.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2.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5.xml" ContentType="application/vnd.openxmlformats-officedocument.drawingml.chart+xml"/>
  <Override PartName="/ppt/notesSlides/notesSlide15.xml" ContentType="application/vnd.openxmlformats-officedocument.presentationml.notesSlide+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62" r:id="rId2"/>
  </p:sldMasterIdLst>
  <p:notesMasterIdLst>
    <p:notesMasterId r:id="rId25"/>
  </p:notesMasterIdLst>
  <p:sldIdLst>
    <p:sldId id="569" r:id="rId3"/>
    <p:sldId id="2944" r:id="rId4"/>
    <p:sldId id="3755" r:id="rId5"/>
    <p:sldId id="3761" r:id="rId6"/>
    <p:sldId id="3762" r:id="rId7"/>
    <p:sldId id="1634" r:id="rId8"/>
    <p:sldId id="3756" r:id="rId9"/>
    <p:sldId id="3757" r:id="rId10"/>
    <p:sldId id="315" r:id="rId11"/>
    <p:sldId id="316" r:id="rId12"/>
    <p:sldId id="351" r:id="rId13"/>
    <p:sldId id="352" r:id="rId14"/>
    <p:sldId id="3751" r:id="rId15"/>
    <p:sldId id="3748" r:id="rId16"/>
    <p:sldId id="3754" r:id="rId17"/>
    <p:sldId id="319" r:id="rId18"/>
    <p:sldId id="1682" r:id="rId19"/>
    <p:sldId id="3759" r:id="rId20"/>
    <p:sldId id="3763" r:id="rId21"/>
    <p:sldId id="3749" r:id="rId22"/>
    <p:sldId id="570" r:id="rId23"/>
    <p:sldId id="284"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ins, Adam" initials="KA" lastIdx="1" clrIdx="0">
    <p:extLst>
      <p:ext uri="{19B8F6BF-5375-455C-9EA6-DF929625EA0E}">
        <p15:presenceInfo xmlns:p15="http://schemas.microsoft.com/office/powerpoint/2012/main" userId="S::KaminsA@moodys.com::998b5f1e-c547-4250-aad0-6b299b7553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AEA"/>
    <a:srgbClr val="F58C3C"/>
    <a:srgbClr val="D20F46"/>
    <a:srgbClr val="009775"/>
    <a:srgbClr val="BA0C2F"/>
    <a:srgbClr val="919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89134" autoAdjust="0"/>
  </p:normalViewPr>
  <p:slideViewPr>
    <p:cSldViewPr snapToGrid="0" showGuides="1">
      <p:cViewPr varScale="1">
        <p:scale>
          <a:sx n="64" d="100"/>
          <a:sy n="64" d="100"/>
        </p:scale>
        <p:origin x="1380" y="66"/>
      </p:cViewPr>
      <p:guideLst>
        <p:guide orient="horz" pos="67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37712344281047E-2"/>
          <c:y val="0.11445296454254299"/>
          <c:w val="0.89763071363268165"/>
          <c:h val="0.74154087931025137"/>
        </c:manualLayout>
      </c:layout>
      <c:lineChart>
        <c:grouping val="standard"/>
        <c:varyColors val="0"/>
        <c:ser>
          <c:idx val="0"/>
          <c:order val="0"/>
          <c:tx>
            <c:strRef>
              <c:f>Sheet1!$B$3</c:f>
              <c:strCache>
                <c:ptCount val="1"/>
                <c:pt idx="0">
                  <c:v>New York City</c:v>
                </c:pt>
              </c:strCache>
            </c:strRef>
          </c:tx>
          <c:spPr>
            <a:ln w="50800">
              <a:solidFill>
                <a:schemeClr val="accent1"/>
              </a:solidFill>
            </a:ln>
          </c:spPr>
          <c:marker>
            <c:symbol val="none"/>
          </c:marker>
          <c:cat>
            <c:numRef>
              <c:f>Sheet1!$A$4:$A$35</c:f>
              <c:numCache>
                <c:formatCode>General</c:formatCode>
                <c:ptCount val="32"/>
                <c:pt idx="0">
                  <c:v>18</c:v>
                </c:pt>
                <c:pt idx="12">
                  <c:v>19</c:v>
                </c:pt>
                <c:pt idx="24">
                  <c:v>20</c:v>
                </c:pt>
              </c:numCache>
            </c:numRef>
          </c:cat>
          <c:val>
            <c:numRef>
              <c:f>Sheet1!$B$4:$B$35</c:f>
              <c:numCache>
                <c:formatCode>General</c:formatCode>
                <c:ptCount val="32"/>
                <c:pt idx="0">
                  <c:v>4.4000000000000004</c:v>
                </c:pt>
                <c:pt idx="1">
                  <c:v>4.3</c:v>
                </c:pt>
                <c:pt idx="2">
                  <c:v>4.3</c:v>
                </c:pt>
                <c:pt idx="3">
                  <c:v>4.3</c:v>
                </c:pt>
                <c:pt idx="4">
                  <c:v>4.2</c:v>
                </c:pt>
                <c:pt idx="5">
                  <c:v>4.0999999999999996</c:v>
                </c:pt>
                <c:pt idx="6">
                  <c:v>4.0999999999999996</c:v>
                </c:pt>
                <c:pt idx="7">
                  <c:v>4</c:v>
                </c:pt>
                <c:pt idx="8">
                  <c:v>4.0999999999999996</c:v>
                </c:pt>
                <c:pt idx="9">
                  <c:v>4.0999999999999996</c:v>
                </c:pt>
                <c:pt idx="10">
                  <c:v>4.2</c:v>
                </c:pt>
                <c:pt idx="11">
                  <c:v>4.3</c:v>
                </c:pt>
                <c:pt idx="12">
                  <c:v>4.3</c:v>
                </c:pt>
                <c:pt idx="13">
                  <c:v>4.3</c:v>
                </c:pt>
                <c:pt idx="14">
                  <c:v>4.3</c:v>
                </c:pt>
                <c:pt idx="15">
                  <c:v>4.2</c:v>
                </c:pt>
                <c:pt idx="16">
                  <c:v>4.0999999999999996</c:v>
                </c:pt>
                <c:pt idx="17">
                  <c:v>4</c:v>
                </c:pt>
                <c:pt idx="18">
                  <c:v>3.9</c:v>
                </c:pt>
                <c:pt idx="19">
                  <c:v>3.8</c:v>
                </c:pt>
                <c:pt idx="20">
                  <c:v>3.7</c:v>
                </c:pt>
                <c:pt idx="21">
                  <c:v>3.6</c:v>
                </c:pt>
                <c:pt idx="22">
                  <c:v>3.6</c:v>
                </c:pt>
                <c:pt idx="23">
                  <c:v>3.6</c:v>
                </c:pt>
                <c:pt idx="24">
                  <c:v>3.5</c:v>
                </c:pt>
                <c:pt idx="25">
                  <c:v>3.4</c:v>
                </c:pt>
                <c:pt idx="26">
                  <c:v>4.0999999999999996</c:v>
                </c:pt>
                <c:pt idx="27">
                  <c:v>15</c:v>
                </c:pt>
                <c:pt idx="28">
                  <c:v>18.3</c:v>
                </c:pt>
                <c:pt idx="29">
                  <c:v>20.3</c:v>
                </c:pt>
                <c:pt idx="30">
                  <c:v>19.899999999999999</c:v>
                </c:pt>
                <c:pt idx="31">
                  <c:v>16</c:v>
                </c:pt>
              </c:numCache>
            </c:numRef>
          </c:val>
          <c:smooth val="0"/>
          <c:extLst>
            <c:ext xmlns:c16="http://schemas.microsoft.com/office/drawing/2014/chart" uri="{C3380CC4-5D6E-409C-BE32-E72D297353CC}">
              <c16:uniqueId val="{00000000-36F4-4F7F-B4FF-04EACF6227C5}"/>
            </c:ext>
          </c:extLst>
        </c:ser>
        <c:ser>
          <c:idx val="1"/>
          <c:order val="1"/>
          <c:tx>
            <c:strRef>
              <c:f>Sheet1!$C$3</c:f>
              <c:strCache>
                <c:ptCount val="1"/>
                <c:pt idx="0">
                  <c:v>New York state</c:v>
                </c:pt>
              </c:strCache>
            </c:strRef>
          </c:tx>
          <c:spPr>
            <a:ln w="50800">
              <a:solidFill>
                <a:schemeClr val="accent2"/>
              </a:solidFill>
            </a:ln>
          </c:spPr>
          <c:marker>
            <c:symbol val="none"/>
          </c:marker>
          <c:dPt>
            <c:idx val="10"/>
            <c:bubble3D val="0"/>
            <c:extLst>
              <c:ext xmlns:c16="http://schemas.microsoft.com/office/drawing/2014/chart" uri="{C3380CC4-5D6E-409C-BE32-E72D297353CC}">
                <c16:uniqueId val="{00000001-36F4-4F7F-B4FF-04EACF6227C5}"/>
              </c:ext>
            </c:extLst>
          </c:dPt>
          <c:cat>
            <c:numRef>
              <c:f>Sheet1!$A$4:$A$35</c:f>
              <c:numCache>
                <c:formatCode>General</c:formatCode>
                <c:ptCount val="32"/>
                <c:pt idx="0">
                  <c:v>18</c:v>
                </c:pt>
                <c:pt idx="12">
                  <c:v>19</c:v>
                </c:pt>
                <c:pt idx="24">
                  <c:v>20</c:v>
                </c:pt>
              </c:numCache>
            </c:numRef>
          </c:cat>
          <c:val>
            <c:numRef>
              <c:f>Sheet1!$C$4:$C$35</c:f>
              <c:numCache>
                <c:formatCode>General</c:formatCode>
                <c:ptCount val="32"/>
                <c:pt idx="0">
                  <c:v>4.5</c:v>
                </c:pt>
                <c:pt idx="1">
                  <c:v>4.5</c:v>
                </c:pt>
                <c:pt idx="2">
                  <c:v>4.4000000000000004</c:v>
                </c:pt>
                <c:pt idx="3">
                  <c:v>4.3</c:v>
                </c:pt>
                <c:pt idx="4">
                  <c:v>4.2</c:v>
                </c:pt>
                <c:pt idx="5">
                  <c:v>4.0999999999999996</c:v>
                </c:pt>
                <c:pt idx="6">
                  <c:v>4</c:v>
                </c:pt>
                <c:pt idx="7">
                  <c:v>3.9</c:v>
                </c:pt>
                <c:pt idx="8">
                  <c:v>3.9</c:v>
                </c:pt>
                <c:pt idx="9">
                  <c:v>3.9</c:v>
                </c:pt>
                <c:pt idx="10">
                  <c:v>4</c:v>
                </c:pt>
                <c:pt idx="11">
                  <c:v>4</c:v>
                </c:pt>
                <c:pt idx="12">
                  <c:v>4</c:v>
                </c:pt>
                <c:pt idx="13">
                  <c:v>4</c:v>
                </c:pt>
                <c:pt idx="14">
                  <c:v>4</c:v>
                </c:pt>
                <c:pt idx="15">
                  <c:v>4</c:v>
                </c:pt>
                <c:pt idx="16">
                  <c:v>4</c:v>
                </c:pt>
                <c:pt idx="17">
                  <c:v>3.9</c:v>
                </c:pt>
                <c:pt idx="18">
                  <c:v>3.9</c:v>
                </c:pt>
                <c:pt idx="19">
                  <c:v>3.9</c:v>
                </c:pt>
                <c:pt idx="20">
                  <c:v>3.9</c:v>
                </c:pt>
                <c:pt idx="21">
                  <c:v>3.9</c:v>
                </c:pt>
                <c:pt idx="22">
                  <c:v>3.9</c:v>
                </c:pt>
                <c:pt idx="23">
                  <c:v>3.9</c:v>
                </c:pt>
                <c:pt idx="24">
                  <c:v>3.8</c:v>
                </c:pt>
                <c:pt idx="25">
                  <c:v>3.7</c:v>
                </c:pt>
                <c:pt idx="26">
                  <c:v>4.0999999999999996</c:v>
                </c:pt>
                <c:pt idx="27">
                  <c:v>15.3</c:v>
                </c:pt>
                <c:pt idx="28">
                  <c:v>14.5</c:v>
                </c:pt>
                <c:pt idx="29">
                  <c:v>15.6</c:v>
                </c:pt>
                <c:pt idx="30">
                  <c:v>15.9</c:v>
                </c:pt>
                <c:pt idx="31">
                  <c:v>12.5</c:v>
                </c:pt>
              </c:numCache>
            </c:numRef>
          </c:val>
          <c:smooth val="0"/>
          <c:extLst>
            <c:ext xmlns:c16="http://schemas.microsoft.com/office/drawing/2014/chart" uri="{C3380CC4-5D6E-409C-BE32-E72D297353CC}">
              <c16:uniqueId val="{00000002-36F4-4F7F-B4FF-04EACF6227C5}"/>
            </c:ext>
          </c:extLst>
        </c:ser>
        <c:ser>
          <c:idx val="2"/>
          <c:order val="2"/>
          <c:tx>
            <c:strRef>
              <c:f>Sheet1!$D$3</c:f>
              <c:strCache>
                <c:ptCount val="1"/>
                <c:pt idx="0">
                  <c:v>U.S.</c:v>
                </c:pt>
              </c:strCache>
            </c:strRef>
          </c:tx>
          <c:spPr>
            <a:ln w="50800">
              <a:solidFill>
                <a:schemeClr val="accent3"/>
              </a:solidFill>
            </a:ln>
          </c:spPr>
          <c:marker>
            <c:symbol val="none"/>
          </c:marker>
          <c:dPt>
            <c:idx val="10"/>
            <c:bubble3D val="0"/>
            <c:extLst>
              <c:ext xmlns:c16="http://schemas.microsoft.com/office/drawing/2014/chart" uri="{C3380CC4-5D6E-409C-BE32-E72D297353CC}">
                <c16:uniqueId val="{00000003-36F4-4F7F-B4FF-04EACF6227C5}"/>
              </c:ext>
            </c:extLst>
          </c:dPt>
          <c:cat>
            <c:numRef>
              <c:f>Sheet1!$A$4:$A$35</c:f>
              <c:numCache>
                <c:formatCode>General</c:formatCode>
                <c:ptCount val="32"/>
                <c:pt idx="0">
                  <c:v>18</c:v>
                </c:pt>
                <c:pt idx="12">
                  <c:v>19</c:v>
                </c:pt>
                <c:pt idx="24">
                  <c:v>20</c:v>
                </c:pt>
              </c:numCache>
            </c:numRef>
          </c:cat>
          <c:val>
            <c:numRef>
              <c:f>Sheet1!$D$4:$D$35</c:f>
              <c:numCache>
                <c:formatCode>General</c:formatCode>
                <c:ptCount val="32"/>
                <c:pt idx="0">
                  <c:v>4.0999999999999996</c:v>
                </c:pt>
                <c:pt idx="1">
                  <c:v>4.0999999999999996</c:v>
                </c:pt>
                <c:pt idx="2">
                  <c:v>4</c:v>
                </c:pt>
                <c:pt idx="3">
                  <c:v>4</c:v>
                </c:pt>
                <c:pt idx="4">
                  <c:v>3.8</c:v>
                </c:pt>
                <c:pt idx="5">
                  <c:v>4</c:v>
                </c:pt>
                <c:pt idx="6">
                  <c:v>3.8</c:v>
                </c:pt>
                <c:pt idx="7">
                  <c:v>3.8</c:v>
                </c:pt>
                <c:pt idx="8">
                  <c:v>3.7</c:v>
                </c:pt>
                <c:pt idx="9">
                  <c:v>3.8</c:v>
                </c:pt>
                <c:pt idx="10">
                  <c:v>3.7</c:v>
                </c:pt>
                <c:pt idx="11">
                  <c:v>3.9</c:v>
                </c:pt>
                <c:pt idx="12">
                  <c:v>4</c:v>
                </c:pt>
                <c:pt idx="13">
                  <c:v>3.8</c:v>
                </c:pt>
                <c:pt idx="14">
                  <c:v>3.8</c:v>
                </c:pt>
                <c:pt idx="15">
                  <c:v>3.6</c:v>
                </c:pt>
                <c:pt idx="16">
                  <c:v>3.6</c:v>
                </c:pt>
                <c:pt idx="17">
                  <c:v>3.7</c:v>
                </c:pt>
                <c:pt idx="18">
                  <c:v>3.7</c:v>
                </c:pt>
                <c:pt idx="19">
                  <c:v>3.7</c:v>
                </c:pt>
                <c:pt idx="20">
                  <c:v>3.5</c:v>
                </c:pt>
                <c:pt idx="21">
                  <c:v>3.6</c:v>
                </c:pt>
                <c:pt idx="22">
                  <c:v>3.5</c:v>
                </c:pt>
                <c:pt idx="23">
                  <c:v>3.5</c:v>
                </c:pt>
                <c:pt idx="24">
                  <c:v>3.6</c:v>
                </c:pt>
                <c:pt idx="25">
                  <c:v>3.5</c:v>
                </c:pt>
                <c:pt idx="26">
                  <c:v>4.4000000000000004</c:v>
                </c:pt>
                <c:pt idx="27">
                  <c:v>14.7</c:v>
                </c:pt>
                <c:pt idx="28">
                  <c:v>13.3</c:v>
                </c:pt>
                <c:pt idx="29">
                  <c:v>11.1</c:v>
                </c:pt>
                <c:pt idx="30">
                  <c:v>10.199999999999999</c:v>
                </c:pt>
                <c:pt idx="31">
                  <c:v>8.4</c:v>
                </c:pt>
              </c:numCache>
            </c:numRef>
          </c:val>
          <c:smooth val="0"/>
          <c:extLst>
            <c:ext xmlns:c16="http://schemas.microsoft.com/office/drawing/2014/chart" uri="{C3380CC4-5D6E-409C-BE32-E72D297353CC}">
              <c16:uniqueId val="{00000004-36F4-4F7F-B4FF-04EACF6227C5}"/>
            </c:ext>
          </c:extLst>
        </c:ser>
        <c:dLbls>
          <c:showLegendKey val="0"/>
          <c:showVal val="0"/>
          <c:showCatName val="0"/>
          <c:showSerName val="0"/>
          <c:showPercent val="0"/>
          <c:showBubbleSize val="0"/>
        </c:dLbls>
        <c:smooth val="0"/>
        <c:axId val="496916976"/>
        <c:axId val="496917520"/>
      </c:lineChart>
      <c:catAx>
        <c:axId val="496916976"/>
        <c:scaling>
          <c:orientation val="minMax"/>
        </c:scaling>
        <c:delete val="0"/>
        <c:axPos val="b"/>
        <c:numFmt formatCode="#,##0" sourceLinked="0"/>
        <c:majorTickMark val="cross"/>
        <c:minorTickMark val="none"/>
        <c:tickLblPos val="low"/>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496917520"/>
        <c:crossesAt val="-40"/>
        <c:auto val="0"/>
        <c:lblAlgn val="ctr"/>
        <c:lblOffset val="100"/>
        <c:tickLblSkip val="4"/>
        <c:tickMarkSkip val="3"/>
        <c:noMultiLvlLbl val="0"/>
      </c:catAx>
      <c:valAx>
        <c:axId val="496917520"/>
        <c:scaling>
          <c:orientation val="minMax"/>
          <c:max val="22"/>
          <c:min val="2"/>
        </c:scaling>
        <c:delete val="0"/>
        <c:axPos val="l"/>
        <c:majorGridlines>
          <c:spPr>
            <a:ln w="12735">
              <a:solidFill>
                <a:srgbClr val="91969B"/>
              </a:solidFill>
              <a:prstDash val="solid"/>
            </a:ln>
          </c:spPr>
        </c:majorGridlines>
        <c:numFmt formatCode="#,##0" sourceLinked="0"/>
        <c:majorTickMark val="cross"/>
        <c:minorTickMark val="none"/>
        <c:tickLblPos val="nextTo"/>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496916976"/>
        <c:crosses val="autoZero"/>
        <c:crossBetween val="midCat"/>
        <c:majorUnit val="4"/>
      </c:valAx>
      <c:spPr>
        <a:solidFill>
          <a:srgbClr val="FFFFFF"/>
        </a:solidFill>
        <a:ln w="12735">
          <a:solidFill>
            <a:srgbClr val="464B50"/>
          </a:solidFill>
          <a:prstDash val="solid"/>
        </a:ln>
      </c:spPr>
    </c:plotArea>
    <c:legend>
      <c:legendPos val="r"/>
      <c:layout>
        <c:manualLayout>
          <c:xMode val="edge"/>
          <c:yMode val="edge"/>
          <c:x val="0.10727019805853219"/>
          <c:y val="0.15255301277292166"/>
          <c:w val="0.31703985667657802"/>
          <c:h val="0.24454817889677077"/>
        </c:manualLayout>
      </c:layout>
      <c:overlay val="0"/>
      <c:spPr>
        <a:solidFill>
          <a:srgbClr val="FFFFFF"/>
        </a:solidFill>
        <a:ln w="25470">
          <a:noFill/>
        </a:ln>
      </c:spPr>
      <c:txPr>
        <a:bodyPr/>
        <a:lstStyle/>
        <a:p>
          <a:pPr>
            <a:defRPr sz="2000" b="0" i="0" u="none" strike="noStrike" baseline="0">
              <a:solidFill>
                <a:schemeClr val="bg1"/>
              </a:solidFill>
              <a:latin typeface="Arial"/>
              <a:ea typeface="Arial"/>
              <a:cs typeface="Arial"/>
            </a:defRPr>
          </a:pPr>
          <a:endParaRPr lang="en-US"/>
        </a:p>
      </c:txPr>
    </c:legend>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
          <c:y val="7.3569482288828342E-2"/>
          <c:w val="0.92363636363636359"/>
          <c:h val="0.85831062670299729"/>
        </c:manualLayout>
      </c:layout>
      <c:bubbleChart>
        <c:varyColors val="0"/>
        <c:ser>
          <c:idx val="0"/>
          <c:order val="0"/>
          <c:tx>
            <c:strRef>
              <c:f>Sheet1!$B$1</c:f>
              <c:strCache>
                <c:ptCount val="1"/>
                <c:pt idx="0">
                  <c:v>1st Qtr</c:v>
                </c:pt>
              </c:strCache>
            </c:strRef>
          </c:tx>
          <c:spPr>
            <a:solidFill>
              <a:schemeClr val="accent1"/>
            </a:solidFill>
            <a:ln w="14816">
              <a:solidFill>
                <a:schemeClr val="tx1"/>
              </a:solidFill>
              <a:prstDash val="solid"/>
            </a:ln>
          </c:spPr>
          <c:invertIfNegative val="0"/>
          <c:xVal>
            <c:numRef>
              <c:f>Sheet1!$A$2:$A$5</c:f>
              <c:numCache>
                <c:formatCode>General</c:formatCode>
                <c:ptCount val="4"/>
              </c:numCache>
            </c:numRef>
          </c:xVal>
          <c:yVal>
            <c:numRef>
              <c:f>Sheet1!$B$2:$B$5</c:f>
              <c:numCache>
                <c:formatCode>General</c:formatCode>
                <c:ptCount val="4"/>
              </c:numCache>
            </c:numRef>
          </c:yVal>
          <c:bubbleSize>
            <c:numRef>
              <c:f>Sheet1!$C$2:$C$5</c:f>
              <c:numCache>
                <c:formatCode>General</c:formatCode>
                <c:ptCount val="4"/>
              </c:numCache>
            </c:numRef>
          </c:bubbleSize>
          <c:bubble3D val="1"/>
          <c:extLst>
            <c:ext xmlns:c16="http://schemas.microsoft.com/office/drawing/2014/chart" uri="{C3380CC4-5D6E-409C-BE32-E72D297353CC}">
              <c16:uniqueId val="{00000000-F42A-40D0-AA31-E4DDC2626F49}"/>
            </c:ext>
          </c:extLst>
        </c:ser>
        <c:ser>
          <c:idx val="1"/>
          <c:order val="1"/>
          <c:tx>
            <c:strRef>
              <c:f>Sheet1!$D$1</c:f>
              <c:strCache>
                <c:ptCount val="1"/>
                <c:pt idx="0">
                  <c:v>3rd Qtr</c:v>
                </c:pt>
              </c:strCache>
            </c:strRef>
          </c:tx>
          <c:spPr>
            <a:solidFill>
              <a:schemeClr val="accent2"/>
            </a:solidFill>
            <a:ln w="14816">
              <a:solidFill>
                <a:schemeClr val="tx1"/>
              </a:solidFill>
              <a:prstDash val="solid"/>
            </a:ln>
          </c:spPr>
          <c:invertIfNegative val="0"/>
          <c:xVal>
            <c:numRef>
              <c:f>Sheet1!$A$2:$A$5</c:f>
              <c:numCache>
                <c:formatCode>General</c:formatCode>
                <c:ptCount val="4"/>
              </c:numCache>
            </c:numRef>
          </c:xVal>
          <c:yVal>
            <c:numRef>
              <c:f>Sheet1!$D$2:$D$5</c:f>
              <c:numCache>
                <c:formatCode>General</c:formatCode>
                <c:ptCount val="4"/>
              </c:numCache>
            </c:numRef>
          </c:yVal>
          <c:bubbleSize>
            <c:numRef>
              <c:f>Sheet1!$E$2:$E$5</c:f>
              <c:numCache>
                <c:formatCode>General</c:formatCode>
                <c:ptCount val="4"/>
              </c:numCache>
            </c:numRef>
          </c:bubbleSize>
          <c:bubble3D val="1"/>
          <c:extLst>
            <c:ext xmlns:c16="http://schemas.microsoft.com/office/drawing/2014/chart" uri="{C3380CC4-5D6E-409C-BE32-E72D297353CC}">
              <c16:uniqueId val="{00000001-F42A-40D0-AA31-E4DDC2626F49}"/>
            </c:ext>
          </c:extLst>
        </c:ser>
        <c:dLbls>
          <c:showLegendKey val="0"/>
          <c:showVal val="0"/>
          <c:showCatName val="0"/>
          <c:showSerName val="0"/>
          <c:showPercent val="0"/>
          <c:showBubbleSize val="0"/>
        </c:dLbls>
        <c:bubbleScale val="100"/>
        <c:showNegBubbles val="0"/>
        <c:axId val="824165472"/>
        <c:axId val="824155136"/>
      </c:bubbleChart>
      <c:valAx>
        <c:axId val="824165472"/>
        <c:scaling>
          <c:orientation val="minMax"/>
          <c:max val="3"/>
          <c:min val="-16"/>
        </c:scaling>
        <c:delete val="0"/>
        <c:axPos val="b"/>
        <c:numFmt formatCode="General" sourceLinked="1"/>
        <c:majorTickMark val="cross"/>
        <c:minorTickMark val="none"/>
        <c:tickLblPos val="nextTo"/>
        <c:spPr>
          <a:ln w="3704">
            <a:solidFill>
              <a:schemeClr val="tx1"/>
            </a:solidFill>
            <a:prstDash val="solid"/>
          </a:ln>
        </c:spPr>
        <c:txPr>
          <a:bodyPr rot="0" vert="horz"/>
          <a:lstStyle/>
          <a:p>
            <a:pPr>
              <a:defRPr sz="1633" b="0" i="0" u="none" strike="noStrike" baseline="0">
                <a:solidFill>
                  <a:schemeClr val="tx1"/>
                </a:solidFill>
                <a:latin typeface="Arial"/>
                <a:ea typeface="Arial"/>
                <a:cs typeface="Arial"/>
              </a:defRPr>
            </a:pPr>
            <a:endParaRPr lang="en-US"/>
          </a:p>
        </c:txPr>
        <c:crossAx val="824155136"/>
        <c:crossesAt val="0"/>
        <c:crossBetween val="midCat"/>
        <c:majorUnit val="1"/>
        <c:minorUnit val="1"/>
      </c:valAx>
      <c:valAx>
        <c:axId val="824155136"/>
        <c:scaling>
          <c:orientation val="minMax"/>
          <c:max val="10"/>
          <c:min val="-9"/>
        </c:scaling>
        <c:delete val="0"/>
        <c:axPos val="l"/>
        <c:numFmt formatCode="0" sourceLinked="0"/>
        <c:majorTickMark val="cross"/>
        <c:minorTickMark val="none"/>
        <c:tickLblPos val="nextTo"/>
        <c:spPr>
          <a:ln w="3704">
            <a:solidFill>
              <a:schemeClr val="tx1"/>
            </a:solidFill>
            <a:prstDash val="solid"/>
          </a:ln>
        </c:spPr>
        <c:txPr>
          <a:bodyPr rot="0" vert="horz"/>
          <a:lstStyle/>
          <a:p>
            <a:pPr>
              <a:defRPr sz="1633" b="0" i="0" u="none" strike="noStrike" baseline="0">
                <a:solidFill>
                  <a:schemeClr val="tx1"/>
                </a:solidFill>
                <a:latin typeface="Arial"/>
                <a:ea typeface="Arial"/>
                <a:cs typeface="Arial"/>
              </a:defRPr>
            </a:pPr>
            <a:endParaRPr lang="en-US"/>
          </a:p>
        </c:txPr>
        <c:crossAx val="824165472"/>
        <c:crossesAt val="0"/>
        <c:crossBetween val="midCat"/>
        <c:majorUnit val="1"/>
        <c:minorUnit val="1"/>
      </c:valAx>
      <c:spPr>
        <a:noFill/>
        <a:ln w="29632">
          <a:noFill/>
        </a:ln>
      </c:spPr>
    </c:plotArea>
    <c:plotVisOnly val="1"/>
    <c:dispBlanksAs val="gap"/>
    <c:showDLblsOverMax val="0"/>
  </c:chart>
  <c:spPr>
    <a:noFill/>
    <a:ln>
      <a:noFill/>
    </a:ln>
  </c:spPr>
  <c:txPr>
    <a:bodyPr/>
    <a:lstStyle/>
    <a:p>
      <a:pPr>
        <a:defRPr sz="1837" b="1" i="0" u="none" strike="noStrike" baseline="0">
          <a:solidFill>
            <a:schemeClr val="tx1"/>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85008496528945"/>
          <c:y val="5.3350937607620524E-2"/>
          <c:w val="0.71476584010960154"/>
          <c:h val="0.82148200429626916"/>
        </c:manualLayout>
      </c:layout>
      <c:barChart>
        <c:barDir val="bar"/>
        <c:grouping val="clustered"/>
        <c:varyColors val="0"/>
        <c:ser>
          <c:idx val="0"/>
          <c:order val="0"/>
          <c:tx>
            <c:strRef>
              <c:f>Sheet1!$B$1</c:f>
              <c:strCache>
                <c:ptCount val="1"/>
                <c:pt idx="0">
                  <c:v>Full history</c:v>
                </c:pt>
              </c:strCache>
            </c:strRef>
          </c:tx>
          <c:spPr>
            <a:solidFill>
              <a:schemeClr val="accent1"/>
            </a:solidFill>
            <a:ln w="25277">
              <a:noFill/>
            </a:ln>
          </c:spPr>
          <c:invertIfNegative val="0"/>
          <c:dPt>
            <c:idx val="4"/>
            <c:invertIfNegative val="0"/>
            <c:bubble3D val="0"/>
            <c:extLst>
              <c:ext xmlns:c16="http://schemas.microsoft.com/office/drawing/2014/chart" uri="{C3380CC4-5D6E-409C-BE32-E72D297353CC}">
                <c16:uniqueId val="{00000000-0B5A-4B4E-A3FB-E225862B71BB}"/>
              </c:ext>
            </c:extLst>
          </c:dPt>
          <c:dPt>
            <c:idx val="6"/>
            <c:invertIfNegative val="0"/>
            <c:bubble3D val="0"/>
            <c:extLst>
              <c:ext xmlns:c16="http://schemas.microsoft.com/office/drawing/2014/chart" uri="{C3380CC4-5D6E-409C-BE32-E72D297353CC}">
                <c16:uniqueId val="{00000001-0B5A-4B4E-A3FB-E225862B71BB}"/>
              </c:ext>
            </c:extLst>
          </c:dPt>
          <c:dPt>
            <c:idx val="7"/>
            <c:invertIfNegative val="0"/>
            <c:bubble3D val="0"/>
            <c:spPr>
              <a:solidFill>
                <a:schemeClr val="accent2"/>
              </a:solidFill>
              <a:ln w="25277">
                <a:noFill/>
              </a:ln>
            </c:spPr>
            <c:extLst>
              <c:ext xmlns:c16="http://schemas.microsoft.com/office/drawing/2014/chart" uri="{C3380CC4-5D6E-409C-BE32-E72D297353CC}">
                <c16:uniqueId val="{00000002-0B5A-4B4E-A3FB-E225862B71BB}"/>
              </c:ext>
            </c:extLst>
          </c:dPt>
          <c:dPt>
            <c:idx val="8"/>
            <c:invertIfNegative val="0"/>
            <c:bubble3D val="0"/>
            <c:spPr>
              <a:solidFill>
                <a:schemeClr val="accent2"/>
              </a:solidFill>
              <a:ln w="25277">
                <a:noFill/>
              </a:ln>
            </c:spPr>
            <c:extLst>
              <c:ext xmlns:c16="http://schemas.microsoft.com/office/drawing/2014/chart" uri="{C3380CC4-5D6E-409C-BE32-E72D297353CC}">
                <c16:uniqueId val="{00000003-0B5A-4B4E-A3FB-E225862B71BB}"/>
              </c:ext>
            </c:extLst>
          </c:dPt>
          <c:dPt>
            <c:idx val="9"/>
            <c:invertIfNegative val="0"/>
            <c:bubble3D val="0"/>
            <c:extLst>
              <c:ext xmlns:c16="http://schemas.microsoft.com/office/drawing/2014/chart" uri="{C3380CC4-5D6E-409C-BE32-E72D297353CC}">
                <c16:uniqueId val="{00000004-0B5A-4B4E-A3FB-E225862B71BB}"/>
              </c:ext>
            </c:extLst>
          </c:dPt>
          <c:dPt>
            <c:idx val="10"/>
            <c:invertIfNegative val="0"/>
            <c:bubble3D val="0"/>
            <c:extLst>
              <c:ext xmlns:c16="http://schemas.microsoft.com/office/drawing/2014/chart" uri="{C3380CC4-5D6E-409C-BE32-E72D297353CC}">
                <c16:uniqueId val="{00000005-0B5A-4B4E-A3FB-E225862B71BB}"/>
              </c:ext>
            </c:extLst>
          </c:dPt>
          <c:dPt>
            <c:idx val="11"/>
            <c:invertIfNegative val="0"/>
            <c:bubble3D val="0"/>
            <c:extLst>
              <c:ext xmlns:c16="http://schemas.microsoft.com/office/drawing/2014/chart" uri="{C3380CC4-5D6E-409C-BE32-E72D297353CC}">
                <c16:uniqueId val="{00000006-0B5A-4B4E-A3FB-E225862B71BB}"/>
              </c:ext>
            </c:extLst>
          </c:dPt>
          <c:dPt>
            <c:idx val="12"/>
            <c:invertIfNegative val="0"/>
            <c:bubble3D val="0"/>
            <c:spPr>
              <a:solidFill>
                <a:schemeClr val="accent2"/>
              </a:solidFill>
              <a:ln w="25277">
                <a:noFill/>
              </a:ln>
            </c:spPr>
            <c:extLst>
              <c:ext xmlns:c16="http://schemas.microsoft.com/office/drawing/2014/chart" uri="{C3380CC4-5D6E-409C-BE32-E72D297353CC}">
                <c16:uniqueId val="{00000007-0B5A-4B4E-A3FB-E225862B71BB}"/>
              </c:ext>
            </c:extLst>
          </c:dPt>
          <c:dPt>
            <c:idx val="13"/>
            <c:invertIfNegative val="0"/>
            <c:bubble3D val="0"/>
            <c:spPr>
              <a:solidFill>
                <a:schemeClr val="accent2"/>
              </a:solidFill>
              <a:ln w="25277">
                <a:noFill/>
              </a:ln>
            </c:spPr>
            <c:extLst>
              <c:ext xmlns:c16="http://schemas.microsoft.com/office/drawing/2014/chart" uri="{C3380CC4-5D6E-409C-BE32-E72D297353CC}">
                <c16:uniqueId val="{00000008-0B5A-4B4E-A3FB-E225862B71BB}"/>
              </c:ext>
            </c:extLst>
          </c:dPt>
          <c:dPt>
            <c:idx val="14"/>
            <c:invertIfNegative val="0"/>
            <c:bubble3D val="0"/>
            <c:extLst>
              <c:ext xmlns:c16="http://schemas.microsoft.com/office/drawing/2014/chart" uri="{C3380CC4-5D6E-409C-BE32-E72D297353CC}">
                <c16:uniqueId val="{00000009-0B5A-4B4E-A3FB-E225862B71BB}"/>
              </c:ext>
            </c:extLst>
          </c:dPt>
          <c:cat>
            <c:strRef>
              <c:f>Sheet1!$A$2:$A$14</c:f>
              <c:strCache>
                <c:ptCount val="13"/>
                <c:pt idx="0">
                  <c:v>Winston-Salem NC</c:v>
                </c:pt>
                <c:pt idx="1">
                  <c:v>Baltimore MD</c:v>
                </c:pt>
                <c:pt idx="2">
                  <c:v>Philadelphia PA</c:v>
                </c:pt>
                <c:pt idx="3">
                  <c:v>San Jose CA</c:v>
                </c:pt>
                <c:pt idx="4">
                  <c:v>Boston MA</c:v>
                </c:pt>
                <c:pt idx="5">
                  <c:v>Springfield MA</c:v>
                </c:pt>
                <c:pt idx="6">
                  <c:v>Pittsburgh PA</c:v>
                </c:pt>
                <c:pt idx="7">
                  <c:v>Albany NY</c:v>
                </c:pt>
                <c:pt idx="8">
                  <c:v>Syracuse NY</c:v>
                </c:pt>
                <c:pt idx="9">
                  <c:v>Durham NC</c:v>
                </c:pt>
                <c:pt idx="10">
                  <c:v>New Haven CT</c:v>
                </c:pt>
                <c:pt idx="11">
                  <c:v>Provo UT</c:v>
                </c:pt>
                <c:pt idx="12">
                  <c:v>Rochester NY</c:v>
                </c:pt>
              </c:strCache>
            </c:strRef>
          </c:cat>
          <c:val>
            <c:numRef>
              <c:f>Sheet1!$B$2:$B$14</c:f>
              <c:numCache>
                <c:formatCode>General</c:formatCode>
                <c:ptCount val="13"/>
                <c:pt idx="0">
                  <c:v>2.3732000000000002</c:v>
                </c:pt>
                <c:pt idx="1">
                  <c:v>2.4556</c:v>
                </c:pt>
                <c:pt idx="2">
                  <c:v>2.5684</c:v>
                </c:pt>
                <c:pt idx="3">
                  <c:v>2.5737999999999999</c:v>
                </c:pt>
                <c:pt idx="4">
                  <c:v>2.7321</c:v>
                </c:pt>
                <c:pt idx="5">
                  <c:v>2.9542000000000002</c:v>
                </c:pt>
                <c:pt idx="6">
                  <c:v>3.2677</c:v>
                </c:pt>
                <c:pt idx="7">
                  <c:v>4.3159999999999998</c:v>
                </c:pt>
                <c:pt idx="8">
                  <c:v>5.2050000000000001</c:v>
                </c:pt>
                <c:pt idx="9">
                  <c:v>5.4558</c:v>
                </c:pt>
                <c:pt idx="10">
                  <c:v>5.6334999999999997</c:v>
                </c:pt>
                <c:pt idx="11">
                  <c:v>5.7122999999999999</c:v>
                </c:pt>
                <c:pt idx="12">
                  <c:v>6.9042000000000003</c:v>
                </c:pt>
              </c:numCache>
            </c:numRef>
          </c:val>
          <c:extLst>
            <c:ext xmlns:c16="http://schemas.microsoft.com/office/drawing/2014/chart" uri="{C3380CC4-5D6E-409C-BE32-E72D297353CC}">
              <c16:uniqueId val="{0000000A-0B5A-4B4E-A3FB-E225862B71BB}"/>
            </c:ext>
          </c:extLst>
        </c:ser>
        <c:dLbls>
          <c:showLegendKey val="0"/>
          <c:showVal val="0"/>
          <c:showCatName val="0"/>
          <c:showSerName val="0"/>
          <c:showPercent val="0"/>
          <c:showBubbleSize val="0"/>
        </c:dLbls>
        <c:gapWidth val="50"/>
        <c:axId val="1226308064"/>
        <c:axId val="1226303712"/>
      </c:barChart>
      <c:catAx>
        <c:axId val="1226308064"/>
        <c:scaling>
          <c:orientation val="minMax"/>
        </c:scaling>
        <c:delete val="0"/>
        <c:axPos val="l"/>
        <c:numFmt formatCode="General" sourceLinked="1"/>
        <c:majorTickMark val="cross"/>
        <c:minorTickMark val="none"/>
        <c:tickLblPos val="low"/>
        <c:spPr>
          <a:ln w="12639">
            <a:solidFill>
              <a:srgbClr val="464B50"/>
            </a:solidFill>
            <a:prstDash val="solid"/>
          </a:ln>
        </c:spPr>
        <c:txPr>
          <a:bodyPr rot="0" vert="horz"/>
          <a:lstStyle/>
          <a:p>
            <a:pPr>
              <a:defRPr sz="1650" b="0" i="0" u="none" strike="noStrike" baseline="0">
                <a:solidFill>
                  <a:schemeClr val="bg1"/>
                </a:solidFill>
                <a:latin typeface="Arial"/>
                <a:ea typeface="Arial"/>
                <a:cs typeface="Arial"/>
              </a:defRPr>
            </a:pPr>
            <a:endParaRPr lang="en-US"/>
          </a:p>
        </c:txPr>
        <c:crossAx val="1226303712"/>
        <c:crosses val="autoZero"/>
        <c:auto val="0"/>
        <c:lblAlgn val="ctr"/>
        <c:lblOffset val="100"/>
        <c:tickLblSkip val="1"/>
        <c:tickMarkSkip val="1"/>
        <c:noMultiLvlLbl val="0"/>
      </c:catAx>
      <c:valAx>
        <c:axId val="1226303712"/>
        <c:scaling>
          <c:orientation val="minMax"/>
          <c:max val="7"/>
          <c:min val="0"/>
        </c:scaling>
        <c:delete val="0"/>
        <c:axPos val="b"/>
        <c:majorGridlines>
          <c:spPr>
            <a:ln w="12639">
              <a:solidFill>
                <a:srgbClr val="91969B"/>
              </a:solidFill>
              <a:prstDash val="solid"/>
            </a:ln>
          </c:spPr>
        </c:majorGridlines>
        <c:numFmt formatCode="0" sourceLinked="0"/>
        <c:majorTickMark val="cross"/>
        <c:minorTickMark val="none"/>
        <c:tickLblPos val="nextTo"/>
        <c:spPr>
          <a:ln w="12639">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1226308064"/>
        <c:crosses val="autoZero"/>
        <c:crossBetween val="between"/>
        <c:majorUnit val="1"/>
      </c:valAx>
      <c:spPr>
        <a:noFill/>
        <a:ln w="12639">
          <a:solidFill>
            <a:srgbClr val="464B50"/>
          </a:solidFill>
          <a:prstDash val="solid"/>
        </a:ln>
      </c:spPr>
    </c:plotArea>
    <c:plotVisOnly val="1"/>
    <c:dispBlanksAs val="gap"/>
    <c:showDLblsOverMax val="0"/>
  </c:chart>
  <c:spPr>
    <a:noFill/>
    <a:ln>
      <a:noFill/>
    </a:ln>
  </c:spPr>
  <c:txPr>
    <a:bodyPr/>
    <a:lstStyle/>
    <a:p>
      <a:pPr>
        <a:defRPr sz="1990"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39279721182829E-2"/>
          <c:y val="5.7364341085271414E-2"/>
          <c:w val="0.90916794433257508"/>
          <c:h val="0.79229800291876862"/>
        </c:manualLayout>
      </c:layout>
      <c:lineChart>
        <c:grouping val="standard"/>
        <c:varyColors val="0"/>
        <c:ser>
          <c:idx val="0"/>
          <c:order val="0"/>
          <c:tx>
            <c:strRef>
              <c:f>Sheet1!$B$1</c:f>
              <c:strCache>
                <c:ptCount val="1"/>
                <c:pt idx="0">
                  <c:v>New York</c:v>
                </c:pt>
              </c:strCache>
            </c:strRef>
          </c:tx>
          <c:spPr>
            <a:ln w="50800">
              <a:solidFill>
                <a:srgbClr val="0028A0"/>
              </a:solidFill>
            </a:ln>
          </c:spPr>
          <c:marker>
            <c:symbol val="none"/>
          </c:marker>
          <c:cat>
            <c:numRef>
              <c:f>Sheet1!$A$2:$A$217</c:f>
              <c:numCache>
                <c:formatCode>d\-mmm\-yy</c:formatCode>
                <c:ptCount val="216"/>
                <c:pt idx="0">
                  <c:v>43896</c:v>
                </c:pt>
                <c:pt idx="1">
                  <c:v>43897</c:v>
                </c:pt>
                <c:pt idx="2">
                  <c:v>43898</c:v>
                </c:pt>
                <c:pt idx="3">
                  <c:v>43899</c:v>
                </c:pt>
                <c:pt idx="4">
                  <c:v>43900</c:v>
                </c:pt>
                <c:pt idx="5">
                  <c:v>43901</c:v>
                </c:pt>
                <c:pt idx="6">
                  <c:v>43902</c:v>
                </c:pt>
                <c:pt idx="7">
                  <c:v>43903</c:v>
                </c:pt>
                <c:pt idx="8">
                  <c:v>43904</c:v>
                </c:pt>
                <c:pt idx="9">
                  <c:v>43905</c:v>
                </c:pt>
                <c:pt idx="10">
                  <c:v>43906</c:v>
                </c:pt>
                <c:pt idx="11">
                  <c:v>43907</c:v>
                </c:pt>
                <c:pt idx="12">
                  <c:v>43908</c:v>
                </c:pt>
                <c:pt idx="13">
                  <c:v>43909</c:v>
                </c:pt>
                <c:pt idx="14">
                  <c:v>43910</c:v>
                </c:pt>
                <c:pt idx="15">
                  <c:v>43911</c:v>
                </c:pt>
                <c:pt idx="16">
                  <c:v>43912</c:v>
                </c:pt>
                <c:pt idx="17">
                  <c:v>43913</c:v>
                </c:pt>
                <c:pt idx="18">
                  <c:v>43914</c:v>
                </c:pt>
                <c:pt idx="19">
                  <c:v>43915</c:v>
                </c:pt>
                <c:pt idx="20">
                  <c:v>43916</c:v>
                </c:pt>
                <c:pt idx="21">
                  <c:v>43917</c:v>
                </c:pt>
                <c:pt idx="22">
                  <c:v>43918</c:v>
                </c:pt>
                <c:pt idx="23">
                  <c:v>43919</c:v>
                </c:pt>
                <c:pt idx="24">
                  <c:v>43920</c:v>
                </c:pt>
                <c:pt idx="25">
                  <c:v>43921</c:v>
                </c:pt>
                <c:pt idx="26">
                  <c:v>43922</c:v>
                </c:pt>
                <c:pt idx="27">
                  <c:v>43923</c:v>
                </c:pt>
                <c:pt idx="28">
                  <c:v>43924</c:v>
                </c:pt>
                <c:pt idx="29">
                  <c:v>43925</c:v>
                </c:pt>
                <c:pt idx="30">
                  <c:v>43926</c:v>
                </c:pt>
                <c:pt idx="31">
                  <c:v>43927</c:v>
                </c:pt>
                <c:pt idx="32">
                  <c:v>43928</c:v>
                </c:pt>
                <c:pt idx="33">
                  <c:v>43929</c:v>
                </c:pt>
                <c:pt idx="34">
                  <c:v>43930</c:v>
                </c:pt>
                <c:pt idx="35">
                  <c:v>43931</c:v>
                </c:pt>
                <c:pt idx="36">
                  <c:v>43932</c:v>
                </c:pt>
                <c:pt idx="37">
                  <c:v>43933</c:v>
                </c:pt>
                <c:pt idx="38">
                  <c:v>43934</c:v>
                </c:pt>
                <c:pt idx="39">
                  <c:v>43935</c:v>
                </c:pt>
                <c:pt idx="40">
                  <c:v>43936</c:v>
                </c:pt>
                <c:pt idx="41">
                  <c:v>43937</c:v>
                </c:pt>
                <c:pt idx="42">
                  <c:v>43938</c:v>
                </c:pt>
                <c:pt idx="43">
                  <c:v>43939</c:v>
                </c:pt>
                <c:pt idx="44">
                  <c:v>43940</c:v>
                </c:pt>
                <c:pt idx="45">
                  <c:v>43941</c:v>
                </c:pt>
                <c:pt idx="46">
                  <c:v>43942</c:v>
                </c:pt>
                <c:pt idx="47">
                  <c:v>43943</c:v>
                </c:pt>
                <c:pt idx="48">
                  <c:v>43944</c:v>
                </c:pt>
                <c:pt idx="49">
                  <c:v>43945</c:v>
                </c:pt>
                <c:pt idx="50">
                  <c:v>43946</c:v>
                </c:pt>
                <c:pt idx="51">
                  <c:v>43947</c:v>
                </c:pt>
                <c:pt idx="52">
                  <c:v>43948</c:v>
                </c:pt>
                <c:pt idx="53">
                  <c:v>43949</c:v>
                </c:pt>
                <c:pt idx="54">
                  <c:v>43950</c:v>
                </c:pt>
                <c:pt idx="55">
                  <c:v>43951</c:v>
                </c:pt>
                <c:pt idx="56">
                  <c:v>43952</c:v>
                </c:pt>
                <c:pt idx="57">
                  <c:v>43953</c:v>
                </c:pt>
                <c:pt idx="58">
                  <c:v>43954</c:v>
                </c:pt>
                <c:pt idx="59">
                  <c:v>43955</c:v>
                </c:pt>
                <c:pt idx="60">
                  <c:v>43956</c:v>
                </c:pt>
                <c:pt idx="61">
                  <c:v>43957</c:v>
                </c:pt>
                <c:pt idx="62">
                  <c:v>43958</c:v>
                </c:pt>
                <c:pt idx="63">
                  <c:v>43959</c:v>
                </c:pt>
                <c:pt idx="64">
                  <c:v>43960</c:v>
                </c:pt>
                <c:pt idx="65">
                  <c:v>43961</c:v>
                </c:pt>
                <c:pt idx="66">
                  <c:v>43962</c:v>
                </c:pt>
                <c:pt idx="67">
                  <c:v>43963</c:v>
                </c:pt>
                <c:pt idx="68">
                  <c:v>43964</c:v>
                </c:pt>
                <c:pt idx="69">
                  <c:v>43965</c:v>
                </c:pt>
                <c:pt idx="70">
                  <c:v>43966</c:v>
                </c:pt>
                <c:pt idx="71">
                  <c:v>43967</c:v>
                </c:pt>
                <c:pt idx="72">
                  <c:v>43968</c:v>
                </c:pt>
                <c:pt idx="73">
                  <c:v>43969</c:v>
                </c:pt>
                <c:pt idx="74">
                  <c:v>43970</c:v>
                </c:pt>
                <c:pt idx="75">
                  <c:v>43971</c:v>
                </c:pt>
                <c:pt idx="76">
                  <c:v>43972</c:v>
                </c:pt>
                <c:pt idx="77">
                  <c:v>43973</c:v>
                </c:pt>
                <c:pt idx="78">
                  <c:v>43974</c:v>
                </c:pt>
                <c:pt idx="79">
                  <c:v>43975</c:v>
                </c:pt>
                <c:pt idx="80">
                  <c:v>43976</c:v>
                </c:pt>
                <c:pt idx="81">
                  <c:v>43977</c:v>
                </c:pt>
                <c:pt idx="82">
                  <c:v>43978</c:v>
                </c:pt>
                <c:pt idx="83">
                  <c:v>43979</c:v>
                </c:pt>
                <c:pt idx="84">
                  <c:v>43980</c:v>
                </c:pt>
                <c:pt idx="85">
                  <c:v>43981</c:v>
                </c:pt>
                <c:pt idx="86">
                  <c:v>43982</c:v>
                </c:pt>
                <c:pt idx="87">
                  <c:v>43983</c:v>
                </c:pt>
                <c:pt idx="88">
                  <c:v>43984</c:v>
                </c:pt>
                <c:pt idx="89">
                  <c:v>43985</c:v>
                </c:pt>
                <c:pt idx="90">
                  <c:v>43986</c:v>
                </c:pt>
                <c:pt idx="91">
                  <c:v>43987</c:v>
                </c:pt>
                <c:pt idx="92">
                  <c:v>43988</c:v>
                </c:pt>
                <c:pt idx="93">
                  <c:v>43989</c:v>
                </c:pt>
                <c:pt idx="94">
                  <c:v>43990</c:v>
                </c:pt>
                <c:pt idx="95">
                  <c:v>43991</c:v>
                </c:pt>
                <c:pt idx="96">
                  <c:v>43992</c:v>
                </c:pt>
                <c:pt idx="97">
                  <c:v>43993</c:v>
                </c:pt>
                <c:pt idx="98">
                  <c:v>43994</c:v>
                </c:pt>
                <c:pt idx="99">
                  <c:v>43995</c:v>
                </c:pt>
                <c:pt idx="100">
                  <c:v>43996</c:v>
                </c:pt>
                <c:pt idx="101">
                  <c:v>43997</c:v>
                </c:pt>
                <c:pt idx="102">
                  <c:v>43998</c:v>
                </c:pt>
                <c:pt idx="103">
                  <c:v>43999</c:v>
                </c:pt>
                <c:pt idx="104">
                  <c:v>44000</c:v>
                </c:pt>
                <c:pt idx="105">
                  <c:v>44001</c:v>
                </c:pt>
                <c:pt idx="106">
                  <c:v>44002</c:v>
                </c:pt>
                <c:pt idx="107">
                  <c:v>44003</c:v>
                </c:pt>
                <c:pt idx="108">
                  <c:v>44004</c:v>
                </c:pt>
                <c:pt idx="109">
                  <c:v>44005</c:v>
                </c:pt>
                <c:pt idx="110">
                  <c:v>44006</c:v>
                </c:pt>
                <c:pt idx="111">
                  <c:v>44007</c:v>
                </c:pt>
                <c:pt idx="112">
                  <c:v>44008</c:v>
                </c:pt>
                <c:pt idx="113">
                  <c:v>44009</c:v>
                </c:pt>
                <c:pt idx="114">
                  <c:v>44010</c:v>
                </c:pt>
                <c:pt idx="115">
                  <c:v>44011</c:v>
                </c:pt>
                <c:pt idx="116">
                  <c:v>44012</c:v>
                </c:pt>
                <c:pt idx="117">
                  <c:v>44013</c:v>
                </c:pt>
                <c:pt idx="118">
                  <c:v>44014</c:v>
                </c:pt>
                <c:pt idx="119">
                  <c:v>44015</c:v>
                </c:pt>
                <c:pt idx="120">
                  <c:v>44016</c:v>
                </c:pt>
                <c:pt idx="121">
                  <c:v>44017</c:v>
                </c:pt>
                <c:pt idx="122">
                  <c:v>44018</c:v>
                </c:pt>
                <c:pt idx="123">
                  <c:v>44019</c:v>
                </c:pt>
                <c:pt idx="124">
                  <c:v>44020</c:v>
                </c:pt>
                <c:pt idx="125">
                  <c:v>44021</c:v>
                </c:pt>
                <c:pt idx="126">
                  <c:v>44022</c:v>
                </c:pt>
                <c:pt idx="127">
                  <c:v>44023</c:v>
                </c:pt>
                <c:pt idx="128">
                  <c:v>44024</c:v>
                </c:pt>
                <c:pt idx="129">
                  <c:v>44025</c:v>
                </c:pt>
                <c:pt idx="130">
                  <c:v>44026</c:v>
                </c:pt>
                <c:pt idx="131">
                  <c:v>44027</c:v>
                </c:pt>
                <c:pt idx="132">
                  <c:v>44028</c:v>
                </c:pt>
                <c:pt idx="133">
                  <c:v>44029</c:v>
                </c:pt>
                <c:pt idx="134">
                  <c:v>44030</c:v>
                </c:pt>
                <c:pt idx="135">
                  <c:v>44031</c:v>
                </c:pt>
                <c:pt idx="136">
                  <c:v>44032</c:v>
                </c:pt>
                <c:pt idx="137">
                  <c:v>44033</c:v>
                </c:pt>
                <c:pt idx="138">
                  <c:v>44034</c:v>
                </c:pt>
                <c:pt idx="139">
                  <c:v>44035</c:v>
                </c:pt>
                <c:pt idx="140">
                  <c:v>44036</c:v>
                </c:pt>
                <c:pt idx="141">
                  <c:v>44037</c:v>
                </c:pt>
                <c:pt idx="142">
                  <c:v>44038</c:v>
                </c:pt>
                <c:pt idx="143">
                  <c:v>44039</c:v>
                </c:pt>
                <c:pt idx="144">
                  <c:v>44040</c:v>
                </c:pt>
                <c:pt idx="145">
                  <c:v>44041</c:v>
                </c:pt>
                <c:pt idx="146">
                  <c:v>44042</c:v>
                </c:pt>
                <c:pt idx="147">
                  <c:v>44043</c:v>
                </c:pt>
                <c:pt idx="148">
                  <c:v>44044</c:v>
                </c:pt>
                <c:pt idx="149">
                  <c:v>44045</c:v>
                </c:pt>
                <c:pt idx="150">
                  <c:v>44046</c:v>
                </c:pt>
                <c:pt idx="151">
                  <c:v>44047</c:v>
                </c:pt>
                <c:pt idx="152">
                  <c:v>44048</c:v>
                </c:pt>
                <c:pt idx="153">
                  <c:v>44049</c:v>
                </c:pt>
                <c:pt idx="154">
                  <c:v>44050</c:v>
                </c:pt>
                <c:pt idx="155">
                  <c:v>44051</c:v>
                </c:pt>
                <c:pt idx="156">
                  <c:v>44052</c:v>
                </c:pt>
                <c:pt idx="157">
                  <c:v>44053</c:v>
                </c:pt>
                <c:pt idx="158">
                  <c:v>44054</c:v>
                </c:pt>
                <c:pt idx="159">
                  <c:v>44055</c:v>
                </c:pt>
                <c:pt idx="160">
                  <c:v>44056</c:v>
                </c:pt>
                <c:pt idx="161">
                  <c:v>44057</c:v>
                </c:pt>
                <c:pt idx="162">
                  <c:v>44058</c:v>
                </c:pt>
                <c:pt idx="163">
                  <c:v>44059</c:v>
                </c:pt>
                <c:pt idx="164">
                  <c:v>44060</c:v>
                </c:pt>
                <c:pt idx="165">
                  <c:v>44061</c:v>
                </c:pt>
                <c:pt idx="166">
                  <c:v>44062</c:v>
                </c:pt>
                <c:pt idx="167">
                  <c:v>44063</c:v>
                </c:pt>
                <c:pt idx="168">
                  <c:v>44064</c:v>
                </c:pt>
                <c:pt idx="169">
                  <c:v>44065</c:v>
                </c:pt>
                <c:pt idx="170">
                  <c:v>44066</c:v>
                </c:pt>
                <c:pt idx="171">
                  <c:v>44067</c:v>
                </c:pt>
                <c:pt idx="172">
                  <c:v>44068</c:v>
                </c:pt>
                <c:pt idx="173">
                  <c:v>44069</c:v>
                </c:pt>
                <c:pt idx="174">
                  <c:v>44070</c:v>
                </c:pt>
                <c:pt idx="175">
                  <c:v>44071</c:v>
                </c:pt>
                <c:pt idx="176">
                  <c:v>44072</c:v>
                </c:pt>
                <c:pt idx="177">
                  <c:v>44073</c:v>
                </c:pt>
                <c:pt idx="178">
                  <c:v>44074</c:v>
                </c:pt>
                <c:pt idx="179">
                  <c:v>44075</c:v>
                </c:pt>
                <c:pt idx="180">
                  <c:v>44076</c:v>
                </c:pt>
                <c:pt idx="181">
                  <c:v>44077</c:v>
                </c:pt>
                <c:pt idx="182">
                  <c:v>44078</c:v>
                </c:pt>
                <c:pt idx="183">
                  <c:v>44079</c:v>
                </c:pt>
                <c:pt idx="184">
                  <c:v>44080</c:v>
                </c:pt>
                <c:pt idx="185">
                  <c:v>44081</c:v>
                </c:pt>
                <c:pt idx="186">
                  <c:v>44082</c:v>
                </c:pt>
                <c:pt idx="187">
                  <c:v>44083</c:v>
                </c:pt>
                <c:pt idx="188">
                  <c:v>44084</c:v>
                </c:pt>
                <c:pt idx="189">
                  <c:v>44085</c:v>
                </c:pt>
                <c:pt idx="190">
                  <c:v>44086</c:v>
                </c:pt>
                <c:pt idx="191">
                  <c:v>44087</c:v>
                </c:pt>
                <c:pt idx="192">
                  <c:v>44088</c:v>
                </c:pt>
                <c:pt idx="193">
                  <c:v>44089</c:v>
                </c:pt>
                <c:pt idx="194">
                  <c:v>44090</c:v>
                </c:pt>
                <c:pt idx="195">
                  <c:v>44091</c:v>
                </c:pt>
                <c:pt idx="196">
                  <c:v>44092</c:v>
                </c:pt>
                <c:pt idx="197">
                  <c:v>44093</c:v>
                </c:pt>
                <c:pt idx="198">
                  <c:v>44094</c:v>
                </c:pt>
                <c:pt idx="199">
                  <c:v>44095</c:v>
                </c:pt>
                <c:pt idx="200">
                  <c:v>44096</c:v>
                </c:pt>
                <c:pt idx="201">
                  <c:v>44097</c:v>
                </c:pt>
                <c:pt idx="202">
                  <c:v>44098</c:v>
                </c:pt>
                <c:pt idx="203">
                  <c:v>44099</c:v>
                </c:pt>
                <c:pt idx="204">
                  <c:v>44100</c:v>
                </c:pt>
                <c:pt idx="205">
                  <c:v>44101</c:v>
                </c:pt>
                <c:pt idx="206">
                  <c:v>44102</c:v>
                </c:pt>
                <c:pt idx="207">
                  <c:v>44103</c:v>
                </c:pt>
                <c:pt idx="208">
                  <c:v>44104</c:v>
                </c:pt>
                <c:pt idx="209">
                  <c:v>44105</c:v>
                </c:pt>
                <c:pt idx="210">
                  <c:v>44106</c:v>
                </c:pt>
                <c:pt idx="211">
                  <c:v>44107</c:v>
                </c:pt>
                <c:pt idx="212">
                  <c:v>44108</c:v>
                </c:pt>
                <c:pt idx="213">
                  <c:v>44109</c:v>
                </c:pt>
                <c:pt idx="214">
                  <c:v>44110</c:v>
                </c:pt>
                <c:pt idx="215">
                  <c:v>44111</c:v>
                </c:pt>
              </c:numCache>
            </c:numRef>
          </c:cat>
          <c:val>
            <c:numRef>
              <c:f>Sheet1!$B$2:$B$217</c:f>
              <c:numCache>
                <c:formatCode>General</c:formatCode>
                <c:ptCount val="216"/>
                <c:pt idx="0">
                  <c:v>98.946330034285737</c:v>
                </c:pt>
                <c:pt idx="1">
                  <c:v>98.69134148714285</c:v>
                </c:pt>
                <c:pt idx="2">
                  <c:v>98.493280618571433</c:v>
                </c:pt>
                <c:pt idx="3">
                  <c:v>98.301621364285708</c:v>
                </c:pt>
                <c:pt idx="4">
                  <c:v>98.084087284285715</c:v>
                </c:pt>
                <c:pt idx="5">
                  <c:v>97.77823420428571</c:v>
                </c:pt>
                <c:pt idx="6">
                  <c:v>97.263708928571432</c:v>
                </c:pt>
                <c:pt idx="7">
                  <c:v>96.541505298571437</c:v>
                </c:pt>
                <c:pt idx="8">
                  <c:v>95.693232854285711</c:v>
                </c:pt>
                <c:pt idx="9">
                  <c:v>94.597446751428578</c:v>
                </c:pt>
                <c:pt idx="10">
                  <c:v>93.288099188571422</c:v>
                </c:pt>
                <c:pt idx="11">
                  <c:v>91.77351727714283</c:v>
                </c:pt>
                <c:pt idx="12">
                  <c:v>90.015524502857133</c:v>
                </c:pt>
                <c:pt idx="13">
                  <c:v>88.10531453857142</c:v>
                </c:pt>
                <c:pt idx="14">
                  <c:v>86.070974708571427</c:v>
                </c:pt>
                <c:pt idx="15">
                  <c:v>83.785849432857148</c:v>
                </c:pt>
                <c:pt idx="16">
                  <c:v>81.338920150000007</c:v>
                </c:pt>
                <c:pt idx="17">
                  <c:v>78.755149419999995</c:v>
                </c:pt>
                <c:pt idx="18">
                  <c:v>76.174937508571432</c:v>
                </c:pt>
                <c:pt idx="19">
                  <c:v>73.714838332857127</c:v>
                </c:pt>
                <c:pt idx="20">
                  <c:v>71.387378505714295</c:v>
                </c:pt>
                <c:pt idx="21">
                  <c:v>69.208956651428579</c:v>
                </c:pt>
                <c:pt idx="22">
                  <c:v>67.293661242857155</c:v>
                </c:pt>
                <c:pt idx="23">
                  <c:v>65.660260685714277</c:v>
                </c:pt>
                <c:pt idx="24">
                  <c:v>64.345519950000011</c:v>
                </c:pt>
                <c:pt idx="25">
                  <c:v>63.229596454285719</c:v>
                </c:pt>
                <c:pt idx="26">
                  <c:v>62.243314008571431</c:v>
                </c:pt>
                <c:pt idx="27">
                  <c:v>61.340406354285719</c:v>
                </c:pt>
                <c:pt idx="28">
                  <c:v>60.491388057142856</c:v>
                </c:pt>
                <c:pt idx="29">
                  <c:v>59.693026348571429</c:v>
                </c:pt>
                <c:pt idx="30">
                  <c:v>58.94025078</c:v>
                </c:pt>
                <c:pt idx="31">
                  <c:v>58.190708404285715</c:v>
                </c:pt>
                <c:pt idx="32">
                  <c:v>57.470449827142851</c:v>
                </c:pt>
                <c:pt idx="33">
                  <c:v>56.798913745714287</c:v>
                </c:pt>
                <c:pt idx="34">
                  <c:v>56.198694151428576</c:v>
                </c:pt>
                <c:pt idx="35">
                  <c:v>55.687807244285707</c:v>
                </c:pt>
                <c:pt idx="36">
                  <c:v>55.252860975714285</c:v>
                </c:pt>
                <c:pt idx="37">
                  <c:v>54.826835044285716</c:v>
                </c:pt>
                <c:pt idx="38">
                  <c:v>54.416325452857144</c:v>
                </c:pt>
                <c:pt idx="39">
                  <c:v>54.007900267142858</c:v>
                </c:pt>
                <c:pt idx="40">
                  <c:v>53.583249479999999</c:v>
                </c:pt>
                <c:pt idx="41">
                  <c:v>53.139366138571425</c:v>
                </c:pt>
                <c:pt idx="42">
                  <c:v>52.665955298571426</c:v>
                </c:pt>
                <c:pt idx="43">
                  <c:v>52.161954928571426</c:v>
                </c:pt>
                <c:pt idx="44">
                  <c:v>51.767727702857144</c:v>
                </c:pt>
                <c:pt idx="45">
                  <c:v>51.480417534285721</c:v>
                </c:pt>
                <c:pt idx="46">
                  <c:v>51.296961651428582</c:v>
                </c:pt>
                <c:pt idx="47">
                  <c:v>51.232507347142857</c:v>
                </c:pt>
                <c:pt idx="48">
                  <c:v>51.286769741428579</c:v>
                </c:pt>
                <c:pt idx="49">
                  <c:v>51.453831472857146</c:v>
                </c:pt>
                <c:pt idx="50">
                  <c:v>51.700580441428578</c:v>
                </c:pt>
                <c:pt idx="51">
                  <c:v>51.927731268571435</c:v>
                </c:pt>
                <c:pt idx="52">
                  <c:v>52.142963330000001</c:v>
                </c:pt>
                <c:pt idx="53">
                  <c:v>52.363106875714287</c:v>
                </c:pt>
                <c:pt idx="54">
                  <c:v>52.579026832857146</c:v>
                </c:pt>
                <c:pt idx="55">
                  <c:v>52.787647430000007</c:v>
                </c:pt>
                <c:pt idx="56">
                  <c:v>52.992234968571438</c:v>
                </c:pt>
                <c:pt idx="57">
                  <c:v>53.211923687142857</c:v>
                </c:pt>
                <c:pt idx="58">
                  <c:v>53.452252752857142</c:v>
                </c:pt>
                <c:pt idx="59">
                  <c:v>53.66956161142857</c:v>
                </c:pt>
                <c:pt idx="60">
                  <c:v>53.832708867142856</c:v>
                </c:pt>
                <c:pt idx="61">
                  <c:v>53.940162041428572</c:v>
                </c:pt>
                <c:pt idx="62">
                  <c:v>53.987528595714288</c:v>
                </c:pt>
                <c:pt idx="63">
                  <c:v>53.979231094285701</c:v>
                </c:pt>
                <c:pt idx="64">
                  <c:v>53.894836764285706</c:v>
                </c:pt>
                <c:pt idx="65">
                  <c:v>53.775278379999996</c:v>
                </c:pt>
                <c:pt idx="66">
                  <c:v>53.66405575571428</c:v>
                </c:pt>
                <c:pt idx="67">
                  <c:v>53.590959967142851</c:v>
                </c:pt>
                <c:pt idx="68">
                  <c:v>53.564245862857142</c:v>
                </c:pt>
                <c:pt idx="69">
                  <c:v>53.59104202428572</c:v>
                </c:pt>
                <c:pt idx="70">
                  <c:v>53.660472932857139</c:v>
                </c:pt>
                <c:pt idx="71">
                  <c:v>53.787631475714292</c:v>
                </c:pt>
                <c:pt idx="72">
                  <c:v>53.965893635714288</c:v>
                </c:pt>
                <c:pt idx="73">
                  <c:v>54.198591698571427</c:v>
                </c:pt>
                <c:pt idx="74">
                  <c:v>54.471272767142857</c:v>
                </c:pt>
                <c:pt idx="75">
                  <c:v>54.777010964285708</c:v>
                </c:pt>
                <c:pt idx="76">
                  <c:v>55.113744511428571</c:v>
                </c:pt>
                <c:pt idx="77">
                  <c:v>55.495586789999997</c:v>
                </c:pt>
                <c:pt idx="78">
                  <c:v>55.913711959999993</c:v>
                </c:pt>
                <c:pt idx="79">
                  <c:v>56.236485891428572</c:v>
                </c:pt>
                <c:pt idx="80">
                  <c:v>56.399119447142859</c:v>
                </c:pt>
                <c:pt idx="81">
                  <c:v>56.449566968571432</c:v>
                </c:pt>
                <c:pt idx="82">
                  <c:v>56.386634147142857</c:v>
                </c:pt>
                <c:pt idx="83">
                  <c:v>56.198128371428574</c:v>
                </c:pt>
                <c:pt idx="84">
                  <c:v>55.852907974285714</c:v>
                </c:pt>
                <c:pt idx="85">
                  <c:v>55.424266494285725</c:v>
                </c:pt>
                <c:pt idx="86">
                  <c:v>55.121728868571431</c:v>
                </c:pt>
                <c:pt idx="87">
                  <c:v>55.04831715571428</c:v>
                </c:pt>
                <c:pt idx="88">
                  <c:v>55.098116225714286</c:v>
                </c:pt>
                <c:pt idx="89">
                  <c:v>55.273532318571434</c:v>
                </c:pt>
                <c:pt idx="90">
                  <c:v>55.596533030000003</c:v>
                </c:pt>
                <c:pt idx="91">
                  <c:v>56.124861630000005</c:v>
                </c:pt>
                <c:pt idx="92">
                  <c:v>56.766517034285712</c:v>
                </c:pt>
                <c:pt idx="93">
                  <c:v>57.408639287142854</c:v>
                </c:pt>
                <c:pt idx="94">
                  <c:v>58.008844955714281</c:v>
                </c:pt>
                <c:pt idx="95">
                  <c:v>58.644221194285713</c:v>
                </c:pt>
                <c:pt idx="96">
                  <c:v>59.331079757142852</c:v>
                </c:pt>
                <c:pt idx="97">
                  <c:v>60.049367397142859</c:v>
                </c:pt>
                <c:pt idx="98">
                  <c:v>60.772032609999997</c:v>
                </c:pt>
                <c:pt idx="99">
                  <c:v>61.503204871428565</c:v>
                </c:pt>
                <c:pt idx="100">
                  <c:v>62.252481432857152</c:v>
                </c:pt>
                <c:pt idx="101">
                  <c:v>62.981476722857153</c:v>
                </c:pt>
                <c:pt idx="102">
                  <c:v>63.673415149999997</c:v>
                </c:pt>
                <c:pt idx="103">
                  <c:v>64.29267621857143</c:v>
                </c:pt>
                <c:pt idx="104">
                  <c:v>64.854301131428571</c:v>
                </c:pt>
                <c:pt idx="105">
                  <c:v>65.337973452857142</c:v>
                </c:pt>
                <c:pt idx="106">
                  <c:v>65.753301772857142</c:v>
                </c:pt>
                <c:pt idx="107">
                  <c:v>66.038390679999992</c:v>
                </c:pt>
                <c:pt idx="108">
                  <c:v>66.253517254285711</c:v>
                </c:pt>
                <c:pt idx="109">
                  <c:v>66.39409006999999</c:v>
                </c:pt>
                <c:pt idx="110">
                  <c:v>66.498828447142856</c:v>
                </c:pt>
                <c:pt idx="111">
                  <c:v>66.571476144285711</c:v>
                </c:pt>
                <c:pt idx="112">
                  <c:v>66.640198654285712</c:v>
                </c:pt>
                <c:pt idx="113">
                  <c:v>66.74457197571428</c:v>
                </c:pt>
                <c:pt idx="114">
                  <c:v>66.98065867857143</c:v>
                </c:pt>
                <c:pt idx="115">
                  <c:v>67.300139647142856</c:v>
                </c:pt>
                <c:pt idx="116">
                  <c:v>67.697219098571424</c:v>
                </c:pt>
                <c:pt idx="117">
                  <c:v>68.150087251428573</c:v>
                </c:pt>
                <c:pt idx="118">
                  <c:v>68.64139351285715</c:v>
                </c:pt>
                <c:pt idx="119">
                  <c:v>69.122221904285723</c:v>
                </c:pt>
                <c:pt idx="120">
                  <c:v>69.507427678571432</c:v>
                </c:pt>
                <c:pt idx="121">
                  <c:v>69.77490422428572</c:v>
                </c:pt>
                <c:pt idx="122">
                  <c:v>69.922779652857145</c:v>
                </c:pt>
                <c:pt idx="123">
                  <c:v>69.975688134285718</c:v>
                </c:pt>
                <c:pt idx="124">
                  <c:v>69.921355675714295</c:v>
                </c:pt>
                <c:pt idx="125">
                  <c:v>69.775944989999999</c:v>
                </c:pt>
                <c:pt idx="126">
                  <c:v>69.556769282857147</c:v>
                </c:pt>
                <c:pt idx="127">
                  <c:v>69.411242099999996</c:v>
                </c:pt>
                <c:pt idx="128">
                  <c:v>69.309151117142861</c:v>
                </c:pt>
                <c:pt idx="129">
                  <c:v>69.268080747142861</c:v>
                </c:pt>
                <c:pt idx="130">
                  <c:v>69.270297391428571</c:v>
                </c:pt>
                <c:pt idx="131">
                  <c:v>69.339383579999989</c:v>
                </c:pt>
                <c:pt idx="132">
                  <c:v>69.447293915714283</c:v>
                </c:pt>
                <c:pt idx="133">
                  <c:v>69.651916744285714</c:v>
                </c:pt>
                <c:pt idx="134">
                  <c:v>69.84223350571429</c:v>
                </c:pt>
                <c:pt idx="135">
                  <c:v>69.996170965714299</c:v>
                </c:pt>
                <c:pt idx="136">
                  <c:v>70.116595481428575</c:v>
                </c:pt>
                <c:pt idx="137">
                  <c:v>70.20534351714285</c:v>
                </c:pt>
                <c:pt idx="138">
                  <c:v>70.233489972857143</c:v>
                </c:pt>
                <c:pt idx="139">
                  <c:v>70.229197741428578</c:v>
                </c:pt>
                <c:pt idx="140">
                  <c:v>70.161694524285707</c:v>
                </c:pt>
                <c:pt idx="141">
                  <c:v>70.053404242857141</c:v>
                </c:pt>
                <c:pt idx="142">
                  <c:v>69.965267135714285</c:v>
                </c:pt>
                <c:pt idx="143">
                  <c:v>69.890919951428572</c:v>
                </c:pt>
                <c:pt idx="144">
                  <c:v>69.82440231857143</c:v>
                </c:pt>
                <c:pt idx="145">
                  <c:v>69.800596045714286</c:v>
                </c:pt>
                <c:pt idx="146">
                  <c:v>69.796920854285716</c:v>
                </c:pt>
                <c:pt idx="147">
                  <c:v>69.805628702857149</c:v>
                </c:pt>
                <c:pt idx="148">
                  <c:v>69.839354172857142</c:v>
                </c:pt>
                <c:pt idx="149">
                  <c:v>69.863657982857148</c:v>
                </c:pt>
                <c:pt idx="150">
                  <c:v>69.910207824285706</c:v>
                </c:pt>
                <c:pt idx="151">
                  <c:v>69.931817415714278</c:v>
                </c:pt>
                <c:pt idx="152">
                  <c:v>69.963985870000002</c:v>
                </c:pt>
                <c:pt idx="153">
                  <c:v>70.028572421428578</c:v>
                </c:pt>
                <c:pt idx="154">
                  <c:v>70.111976370000008</c:v>
                </c:pt>
                <c:pt idx="155">
                  <c:v>70.214300997142871</c:v>
                </c:pt>
                <c:pt idx="156">
                  <c:v>70.353254884285732</c:v>
                </c:pt>
                <c:pt idx="157">
                  <c:v>70.465847969999999</c:v>
                </c:pt>
                <c:pt idx="158">
                  <c:v>70.657450844285705</c:v>
                </c:pt>
                <c:pt idx="159">
                  <c:v>70.825936132857137</c:v>
                </c:pt>
                <c:pt idx="160">
                  <c:v>70.968041369999995</c:v>
                </c:pt>
                <c:pt idx="161">
                  <c:v>71.123772842857136</c:v>
                </c:pt>
                <c:pt idx="162">
                  <c:v>71.270314105714277</c:v>
                </c:pt>
                <c:pt idx="163">
                  <c:v>71.363529168571418</c:v>
                </c:pt>
                <c:pt idx="164">
                  <c:v>71.492443787142847</c:v>
                </c:pt>
                <c:pt idx="165">
                  <c:v>71.621985562857134</c:v>
                </c:pt>
                <c:pt idx="166">
                  <c:v>71.790625851428572</c:v>
                </c:pt>
                <c:pt idx="167">
                  <c:v>72.004353475714296</c:v>
                </c:pt>
                <c:pt idx="168">
                  <c:v>72.216912574285715</c:v>
                </c:pt>
                <c:pt idx="169">
                  <c:v>72.397221080000008</c:v>
                </c:pt>
                <c:pt idx="170">
                  <c:v>72.629266332857142</c:v>
                </c:pt>
                <c:pt idx="171">
                  <c:v>72.818653388571434</c:v>
                </c:pt>
                <c:pt idx="172">
                  <c:v>72.938448392857154</c:v>
                </c:pt>
                <c:pt idx="173">
                  <c:v>73.039093124285714</c:v>
                </c:pt>
                <c:pt idx="174">
                  <c:v>73.059951011428566</c:v>
                </c:pt>
                <c:pt idx="175">
                  <c:v>73.045540445714281</c:v>
                </c:pt>
                <c:pt idx="176">
                  <c:v>73.04023235428572</c:v>
                </c:pt>
                <c:pt idx="177">
                  <c:v>73.033138545714294</c:v>
                </c:pt>
                <c:pt idx="178">
                  <c:v>73.04642634857143</c:v>
                </c:pt>
                <c:pt idx="179">
                  <c:v>73.080788757142855</c:v>
                </c:pt>
                <c:pt idx="180">
                  <c:v>73.068354405714288</c:v>
                </c:pt>
                <c:pt idx="181">
                  <c:v>73.113596618571435</c:v>
                </c:pt>
                <c:pt idx="182">
                  <c:v>73.183954644285706</c:v>
                </c:pt>
                <c:pt idx="183">
                  <c:v>73.237719138571421</c:v>
                </c:pt>
                <c:pt idx="184">
                  <c:v>73.184250925714295</c:v>
                </c:pt>
                <c:pt idx="185">
                  <c:v>73.020748771428572</c:v>
                </c:pt>
                <c:pt idx="186">
                  <c:v>72.809669007142858</c:v>
                </c:pt>
                <c:pt idx="187">
                  <c:v>72.586021884285714</c:v>
                </c:pt>
                <c:pt idx="188">
                  <c:v>72.251301871428566</c:v>
                </c:pt>
                <c:pt idx="189">
                  <c:v>71.835674295714284</c:v>
                </c:pt>
                <c:pt idx="190">
                  <c:v>71.487003061428567</c:v>
                </c:pt>
                <c:pt idx="191">
                  <c:v>71.302782188571427</c:v>
                </c:pt>
                <c:pt idx="192">
                  <c:v>71.355294697142867</c:v>
                </c:pt>
                <c:pt idx="193">
                  <c:v>71.557698955714287</c:v>
                </c:pt>
                <c:pt idx="194">
                  <c:v>71.907035570000005</c:v>
                </c:pt>
                <c:pt idx="195">
                  <c:v>72.467206815714277</c:v>
                </c:pt>
                <c:pt idx="196">
                  <c:v>73.16575942428571</c:v>
                </c:pt>
                <c:pt idx="197">
                  <c:v>73.829614082857134</c:v>
                </c:pt>
                <c:pt idx="198">
                  <c:v>74.383431211428572</c:v>
                </c:pt>
                <c:pt idx="199">
                  <c:v>74.770604711428561</c:v>
                </c:pt>
                <c:pt idx="200">
                  <c:v>75.032092847142849</c:v>
                </c:pt>
                <c:pt idx="201">
                  <c:v>75.177602437142852</c:v>
                </c:pt>
                <c:pt idx="202">
                  <c:v>75.192674208571432</c:v>
                </c:pt>
                <c:pt idx="203">
                  <c:v>75.136250812857142</c:v>
                </c:pt>
                <c:pt idx="204">
                  <c:v>75.095990271428576</c:v>
                </c:pt>
                <c:pt idx="205">
                  <c:v>75.10477548428571</c:v>
                </c:pt>
                <c:pt idx="206">
                  <c:v>75.139067021428573</c:v>
                </c:pt>
                <c:pt idx="207">
                  <c:v>75.165622562857138</c:v>
                </c:pt>
                <c:pt idx="208">
                  <c:v>75.194586707142861</c:v>
                </c:pt>
                <c:pt idx="209">
                  <c:v>75.234459279999996</c:v>
                </c:pt>
                <c:pt idx="210">
                  <c:v>75.263718984285717</c:v>
                </c:pt>
                <c:pt idx="211">
                  <c:v>75.254041231428573</c:v>
                </c:pt>
                <c:pt idx="212">
                  <c:v>75.212233808571426</c:v>
                </c:pt>
                <c:pt idx="213">
                  <c:v>75.18388204428571</c:v>
                </c:pt>
                <c:pt idx="214">
                  <c:v>75.215978028571413</c:v>
                </c:pt>
                <c:pt idx="215">
                  <c:v>75.252775204285712</c:v>
                </c:pt>
              </c:numCache>
            </c:numRef>
          </c:val>
          <c:smooth val="0"/>
          <c:extLst>
            <c:ext xmlns:c16="http://schemas.microsoft.com/office/drawing/2014/chart" uri="{C3380CC4-5D6E-409C-BE32-E72D297353CC}">
              <c16:uniqueId val="{00000000-89AA-4CDA-B861-FE5D85CE9263}"/>
            </c:ext>
          </c:extLst>
        </c:ser>
        <c:ser>
          <c:idx val="1"/>
          <c:order val="1"/>
          <c:tx>
            <c:strRef>
              <c:f>Sheet1!$C$1</c:f>
              <c:strCache>
                <c:ptCount val="1"/>
                <c:pt idx="0">
                  <c:v>U.S.</c:v>
                </c:pt>
              </c:strCache>
            </c:strRef>
          </c:tx>
          <c:spPr>
            <a:ln w="50800">
              <a:solidFill>
                <a:srgbClr val="78BE20"/>
              </a:solidFill>
            </a:ln>
          </c:spPr>
          <c:marker>
            <c:symbol val="none"/>
          </c:marker>
          <c:cat>
            <c:numRef>
              <c:f>Sheet1!$A$2:$A$217</c:f>
              <c:numCache>
                <c:formatCode>d\-mmm\-yy</c:formatCode>
                <c:ptCount val="216"/>
                <c:pt idx="0">
                  <c:v>43896</c:v>
                </c:pt>
                <c:pt idx="1">
                  <c:v>43897</c:v>
                </c:pt>
                <c:pt idx="2">
                  <c:v>43898</c:v>
                </c:pt>
                <c:pt idx="3">
                  <c:v>43899</c:v>
                </c:pt>
                <c:pt idx="4">
                  <c:v>43900</c:v>
                </c:pt>
                <c:pt idx="5">
                  <c:v>43901</c:v>
                </c:pt>
                <c:pt idx="6">
                  <c:v>43902</c:v>
                </c:pt>
                <c:pt idx="7">
                  <c:v>43903</c:v>
                </c:pt>
                <c:pt idx="8">
                  <c:v>43904</c:v>
                </c:pt>
                <c:pt idx="9">
                  <c:v>43905</c:v>
                </c:pt>
                <c:pt idx="10">
                  <c:v>43906</c:v>
                </c:pt>
                <c:pt idx="11">
                  <c:v>43907</c:v>
                </c:pt>
                <c:pt idx="12">
                  <c:v>43908</c:v>
                </c:pt>
                <c:pt idx="13">
                  <c:v>43909</c:v>
                </c:pt>
                <c:pt idx="14">
                  <c:v>43910</c:v>
                </c:pt>
                <c:pt idx="15">
                  <c:v>43911</c:v>
                </c:pt>
                <c:pt idx="16">
                  <c:v>43912</c:v>
                </c:pt>
                <c:pt idx="17">
                  <c:v>43913</c:v>
                </c:pt>
                <c:pt idx="18">
                  <c:v>43914</c:v>
                </c:pt>
                <c:pt idx="19">
                  <c:v>43915</c:v>
                </c:pt>
                <c:pt idx="20">
                  <c:v>43916</c:v>
                </c:pt>
                <c:pt idx="21">
                  <c:v>43917</c:v>
                </c:pt>
                <c:pt idx="22">
                  <c:v>43918</c:v>
                </c:pt>
                <c:pt idx="23">
                  <c:v>43919</c:v>
                </c:pt>
                <c:pt idx="24">
                  <c:v>43920</c:v>
                </c:pt>
                <c:pt idx="25">
                  <c:v>43921</c:v>
                </c:pt>
                <c:pt idx="26">
                  <c:v>43922</c:v>
                </c:pt>
                <c:pt idx="27">
                  <c:v>43923</c:v>
                </c:pt>
                <c:pt idx="28">
                  <c:v>43924</c:v>
                </c:pt>
                <c:pt idx="29">
                  <c:v>43925</c:v>
                </c:pt>
                <c:pt idx="30">
                  <c:v>43926</c:v>
                </c:pt>
                <c:pt idx="31">
                  <c:v>43927</c:v>
                </c:pt>
                <c:pt idx="32">
                  <c:v>43928</c:v>
                </c:pt>
                <c:pt idx="33">
                  <c:v>43929</c:v>
                </c:pt>
                <c:pt idx="34">
                  <c:v>43930</c:v>
                </c:pt>
                <c:pt idx="35">
                  <c:v>43931</c:v>
                </c:pt>
                <c:pt idx="36">
                  <c:v>43932</c:v>
                </c:pt>
                <c:pt idx="37">
                  <c:v>43933</c:v>
                </c:pt>
                <c:pt idx="38">
                  <c:v>43934</c:v>
                </c:pt>
                <c:pt idx="39">
                  <c:v>43935</c:v>
                </c:pt>
                <c:pt idx="40">
                  <c:v>43936</c:v>
                </c:pt>
                <c:pt idx="41">
                  <c:v>43937</c:v>
                </c:pt>
                <c:pt idx="42">
                  <c:v>43938</c:v>
                </c:pt>
                <c:pt idx="43">
                  <c:v>43939</c:v>
                </c:pt>
                <c:pt idx="44">
                  <c:v>43940</c:v>
                </c:pt>
                <c:pt idx="45">
                  <c:v>43941</c:v>
                </c:pt>
                <c:pt idx="46">
                  <c:v>43942</c:v>
                </c:pt>
                <c:pt idx="47">
                  <c:v>43943</c:v>
                </c:pt>
                <c:pt idx="48">
                  <c:v>43944</c:v>
                </c:pt>
                <c:pt idx="49">
                  <c:v>43945</c:v>
                </c:pt>
                <c:pt idx="50">
                  <c:v>43946</c:v>
                </c:pt>
                <c:pt idx="51">
                  <c:v>43947</c:v>
                </c:pt>
                <c:pt idx="52">
                  <c:v>43948</c:v>
                </c:pt>
                <c:pt idx="53">
                  <c:v>43949</c:v>
                </c:pt>
                <c:pt idx="54">
                  <c:v>43950</c:v>
                </c:pt>
                <c:pt idx="55">
                  <c:v>43951</c:v>
                </c:pt>
                <c:pt idx="56">
                  <c:v>43952</c:v>
                </c:pt>
                <c:pt idx="57">
                  <c:v>43953</c:v>
                </c:pt>
                <c:pt idx="58">
                  <c:v>43954</c:v>
                </c:pt>
                <c:pt idx="59">
                  <c:v>43955</c:v>
                </c:pt>
                <c:pt idx="60">
                  <c:v>43956</c:v>
                </c:pt>
                <c:pt idx="61">
                  <c:v>43957</c:v>
                </c:pt>
                <c:pt idx="62">
                  <c:v>43958</c:v>
                </c:pt>
                <c:pt idx="63">
                  <c:v>43959</c:v>
                </c:pt>
                <c:pt idx="64">
                  <c:v>43960</c:v>
                </c:pt>
                <c:pt idx="65">
                  <c:v>43961</c:v>
                </c:pt>
                <c:pt idx="66">
                  <c:v>43962</c:v>
                </c:pt>
                <c:pt idx="67">
                  <c:v>43963</c:v>
                </c:pt>
                <c:pt idx="68">
                  <c:v>43964</c:v>
                </c:pt>
                <c:pt idx="69">
                  <c:v>43965</c:v>
                </c:pt>
                <c:pt idx="70">
                  <c:v>43966</c:v>
                </c:pt>
                <c:pt idx="71">
                  <c:v>43967</c:v>
                </c:pt>
                <c:pt idx="72">
                  <c:v>43968</c:v>
                </c:pt>
                <c:pt idx="73">
                  <c:v>43969</c:v>
                </c:pt>
                <c:pt idx="74">
                  <c:v>43970</c:v>
                </c:pt>
                <c:pt idx="75">
                  <c:v>43971</c:v>
                </c:pt>
                <c:pt idx="76">
                  <c:v>43972</c:v>
                </c:pt>
                <c:pt idx="77">
                  <c:v>43973</c:v>
                </c:pt>
                <c:pt idx="78">
                  <c:v>43974</c:v>
                </c:pt>
                <c:pt idx="79">
                  <c:v>43975</c:v>
                </c:pt>
                <c:pt idx="80">
                  <c:v>43976</c:v>
                </c:pt>
                <c:pt idx="81">
                  <c:v>43977</c:v>
                </c:pt>
                <c:pt idx="82">
                  <c:v>43978</c:v>
                </c:pt>
                <c:pt idx="83">
                  <c:v>43979</c:v>
                </c:pt>
                <c:pt idx="84">
                  <c:v>43980</c:v>
                </c:pt>
                <c:pt idx="85">
                  <c:v>43981</c:v>
                </c:pt>
                <c:pt idx="86">
                  <c:v>43982</c:v>
                </c:pt>
                <c:pt idx="87">
                  <c:v>43983</c:v>
                </c:pt>
                <c:pt idx="88">
                  <c:v>43984</c:v>
                </c:pt>
                <c:pt idx="89">
                  <c:v>43985</c:v>
                </c:pt>
                <c:pt idx="90">
                  <c:v>43986</c:v>
                </c:pt>
                <c:pt idx="91">
                  <c:v>43987</c:v>
                </c:pt>
                <c:pt idx="92">
                  <c:v>43988</c:v>
                </c:pt>
                <c:pt idx="93">
                  <c:v>43989</c:v>
                </c:pt>
                <c:pt idx="94">
                  <c:v>43990</c:v>
                </c:pt>
                <c:pt idx="95">
                  <c:v>43991</c:v>
                </c:pt>
                <c:pt idx="96">
                  <c:v>43992</c:v>
                </c:pt>
                <c:pt idx="97">
                  <c:v>43993</c:v>
                </c:pt>
                <c:pt idx="98">
                  <c:v>43994</c:v>
                </c:pt>
                <c:pt idx="99">
                  <c:v>43995</c:v>
                </c:pt>
                <c:pt idx="100">
                  <c:v>43996</c:v>
                </c:pt>
                <c:pt idx="101">
                  <c:v>43997</c:v>
                </c:pt>
                <c:pt idx="102">
                  <c:v>43998</c:v>
                </c:pt>
                <c:pt idx="103">
                  <c:v>43999</c:v>
                </c:pt>
                <c:pt idx="104">
                  <c:v>44000</c:v>
                </c:pt>
                <c:pt idx="105">
                  <c:v>44001</c:v>
                </c:pt>
                <c:pt idx="106">
                  <c:v>44002</c:v>
                </c:pt>
                <c:pt idx="107">
                  <c:v>44003</c:v>
                </c:pt>
                <c:pt idx="108">
                  <c:v>44004</c:v>
                </c:pt>
                <c:pt idx="109">
                  <c:v>44005</c:v>
                </c:pt>
                <c:pt idx="110">
                  <c:v>44006</c:v>
                </c:pt>
                <c:pt idx="111">
                  <c:v>44007</c:v>
                </c:pt>
                <c:pt idx="112">
                  <c:v>44008</c:v>
                </c:pt>
                <c:pt idx="113">
                  <c:v>44009</c:v>
                </c:pt>
                <c:pt idx="114">
                  <c:v>44010</c:v>
                </c:pt>
                <c:pt idx="115">
                  <c:v>44011</c:v>
                </c:pt>
                <c:pt idx="116">
                  <c:v>44012</c:v>
                </c:pt>
                <c:pt idx="117">
                  <c:v>44013</c:v>
                </c:pt>
                <c:pt idx="118">
                  <c:v>44014</c:v>
                </c:pt>
                <c:pt idx="119">
                  <c:v>44015</c:v>
                </c:pt>
                <c:pt idx="120">
                  <c:v>44016</c:v>
                </c:pt>
                <c:pt idx="121">
                  <c:v>44017</c:v>
                </c:pt>
                <c:pt idx="122">
                  <c:v>44018</c:v>
                </c:pt>
                <c:pt idx="123">
                  <c:v>44019</c:v>
                </c:pt>
                <c:pt idx="124">
                  <c:v>44020</c:v>
                </c:pt>
                <c:pt idx="125">
                  <c:v>44021</c:v>
                </c:pt>
                <c:pt idx="126">
                  <c:v>44022</c:v>
                </c:pt>
                <c:pt idx="127">
                  <c:v>44023</c:v>
                </c:pt>
                <c:pt idx="128">
                  <c:v>44024</c:v>
                </c:pt>
                <c:pt idx="129">
                  <c:v>44025</c:v>
                </c:pt>
                <c:pt idx="130">
                  <c:v>44026</c:v>
                </c:pt>
                <c:pt idx="131">
                  <c:v>44027</c:v>
                </c:pt>
                <c:pt idx="132">
                  <c:v>44028</c:v>
                </c:pt>
                <c:pt idx="133">
                  <c:v>44029</c:v>
                </c:pt>
                <c:pt idx="134">
                  <c:v>44030</c:v>
                </c:pt>
                <c:pt idx="135">
                  <c:v>44031</c:v>
                </c:pt>
                <c:pt idx="136">
                  <c:v>44032</c:v>
                </c:pt>
                <c:pt idx="137">
                  <c:v>44033</c:v>
                </c:pt>
                <c:pt idx="138">
                  <c:v>44034</c:v>
                </c:pt>
                <c:pt idx="139">
                  <c:v>44035</c:v>
                </c:pt>
                <c:pt idx="140">
                  <c:v>44036</c:v>
                </c:pt>
                <c:pt idx="141">
                  <c:v>44037</c:v>
                </c:pt>
                <c:pt idx="142">
                  <c:v>44038</c:v>
                </c:pt>
                <c:pt idx="143">
                  <c:v>44039</c:v>
                </c:pt>
                <c:pt idx="144">
                  <c:v>44040</c:v>
                </c:pt>
                <c:pt idx="145">
                  <c:v>44041</c:v>
                </c:pt>
                <c:pt idx="146">
                  <c:v>44042</c:v>
                </c:pt>
                <c:pt idx="147">
                  <c:v>44043</c:v>
                </c:pt>
                <c:pt idx="148">
                  <c:v>44044</c:v>
                </c:pt>
                <c:pt idx="149">
                  <c:v>44045</c:v>
                </c:pt>
                <c:pt idx="150">
                  <c:v>44046</c:v>
                </c:pt>
                <c:pt idx="151">
                  <c:v>44047</c:v>
                </c:pt>
                <c:pt idx="152">
                  <c:v>44048</c:v>
                </c:pt>
                <c:pt idx="153">
                  <c:v>44049</c:v>
                </c:pt>
                <c:pt idx="154">
                  <c:v>44050</c:v>
                </c:pt>
                <c:pt idx="155">
                  <c:v>44051</c:v>
                </c:pt>
                <c:pt idx="156">
                  <c:v>44052</c:v>
                </c:pt>
                <c:pt idx="157">
                  <c:v>44053</c:v>
                </c:pt>
                <c:pt idx="158">
                  <c:v>44054</c:v>
                </c:pt>
                <c:pt idx="159">
                  <c:v>44055</c:v>
                </c:pt>
                <c:pt idx="160">
                  <c:v>44056</c:v>
                </c:pt>
                <c:pt idx="161">
                  <c:v>44057</c:v>
                </c:pt>
                <c:pt idx="162">
                  <c:v>44058</c:v>
                </c:pt>
                <c:pt idx="163">
                  <c:v>44059</c:v>
                </c:pt>
                <c:pt idx="164">
                  <c:v>44060</c:v>
                </c:pt>
                <c:pt idx="165">
                  <c:v>44061</c:v>
                </c:pt>
                <c:pt idx="166">
                  <c:v>44062</c:v>
                </c:pt>
                <c:pt idx="167">
                  <c:v>44063</c:v>
                </c:pt>
                <c:pt idx="168">
                  <c:v>44064</c:v>
                </c:pt>
                <c:pt idx="169">
                  <c:v>44065</c:v>
                </c:pt>
                <c:pt idx="170">
                  <c:v>44066</c:v>
                </c:pt>
                <c:pt idx="171">
                  <c:v>44067</c:v>
                </c:pt>
                <c:pt idx="172">
                  <c:v>44068</c:v>
                </c:pt>
                <c:pt idx="173">
                  <c:v>44069</c:v>
                </c:pt>
                <c:pt idx="174">
                  <c:v>44070</c:v>
                </c:pt>
                <c:pt idx="175">
                  <c:v>44071</c:v>
                </c:pt>
                <c:pt idx="176">
                  <c:v>44072</c:v>
                </c:pt>
                <c:pt idx="177">
                  <c:v>44073</c:v>
                </c:pt>
                <c:pt idx="178">
                  <c:v>44074</c:v>
                </c:pt>
                <c:pt idx="179">
                  <c:v>44075</c:v>
                </c:pt>
                <c:pt idx="180">
                  <c:v>44076</c:v>
                </c:pt>
                <c:pt idx="181">
                  <c:v>44077</c:v>
                </c:pt>
                <c:pt idx="182">
                  <c:v>44078</c:v>
                </c:pt>
                <c:pt idx="183">
                  <c:v>44079</c:v>
                </c:pt>
                <c:pt idx="184">
                  <c:v>44080</c:v>
                </c:pt>
                <c:pt idx="185">
                  <c:v>44081</c:v>
                </c:pt>
                <c:pt idx="186">
                  <c:v>44082</c:v>
                </c:pt>
                <c:pt idx="187">
                  <c:v>44083</c:v>
                </c:pt>
                <c:pt idx="188">
                  <c:v>44084</c:v>
                </c:pt>
                <c:pt idx="189">
                  <c:v>44085</c:v>
                </c:pt>
                <c:pt idx="190">
                  <c:v>44086</c:v>
                </c:pt>
                <c:pt idx="191">
                  <c:v>44087</c:v>
                </c:pt>
                <c:pt idx="192">
                  <c:v>44088</c:v>
                </c:pt>
                <c:pt idx="193">
                  <c:v>44089</c:v>
                </c:pt>
                <c:pt idx="194">
                  <c:v>44090</c:v>
                </c:pt>
                <c:pt idx="195">
                  <c:v>44091</c:v>
                </c:pt>
                <c:pt idx="196">
                  <c:v>44092</c:v>
                </c:pt>
                <c:pt idx="197">
                  <c:v>44093</c:v>
                </c:pt>
                <c:pt idx="198">
                  <c:v>44094</c:v>
                </c:pt>
                <c:pt idx="199">
                  <c:v>44095</c:v>
                </c:pt>
                <c:pt idx="200">
                  <c:v>44096</c:v>
                </c:pt>
                <c:pt idx="201">
                  <c:v>44097</c:v>
                </c:pt>
                <c:pt idx="202">
                  <c:v>44098</c:v>
                </c:pt>
                <c:pt idx="203">
                  <c:v>44099</c:v>
                </c:pt>
                <c:pt idx="204">
                  <c:v>44100</c:v>
                </c:pt>
                <c:pt idx="205">
                  <c:v>44101</c:v>
                </c:pt>
                <c:pt idx="206">
                  <c:v>44102</c:v>
                </c:pt>
                <c:pt idx="207">
                  <c:v>44103</c:v>
                </c:pt>
                <c:pt idx="208">
                  <c:v>44104</c:v>
                </c:pt>
                <c:pt idx="209">
                  <c:v>44105</c:v>
                </c:pt>
                <c:pt idx="210">
                  <c:v>44106</c:v>
                </c:pt>
                <c:pt idx="211">
                  <c:v>44107</c:v>
                </c:pt>
                <c:pt idx="212">
                  <c:v>44108</c:v>
                </c:pt>
                <c:pt idx="213">
                  <c:v>44109</c:v>
                </c:pt>
                <c:pt idx="214">
                  <c:v>44110</c:v>
                </c:pt>
                <c:pt idx="215">
                  <c:v>44111</c:v>
                </c:pt>
              </c:numCache>
            </c:numRef>
          </c:cat>
          <c:val>
            <c:numRef>
              <c:f>Sheet1!$C$2:$C$217</c:f>
              <c:numCache>
                <c:formatCode>General</c:formatCode>
                <c:ptCount val="216"/>
                <c:pt idx="0">
                  <c:v>98.839680019999989</c:v>
                </c:pt>
                <c:pt idx="1">
                  <c:v>98.56080611714286</c:v>
                </c:pt>
                <c:pt idx="2">
                  <c:v>98.31315081857143</c:v>
                </c:pt>
                <c:pt idx="3">
                  <c:v>98.087281589999989</c:v>
                </c:pt>
                <c:pt idx="4">
                  <c:v>97.891408117142873</c:v>
                </c:pt>
                <c:pt idx="5">
                  <c:v>97.643876304285712</c:v>
                </c:pt>
                <c:pt idx="6">
                  <c:v>97.278302921428562</c:v>
                </c:pt>
                <c:pt idx="7">
                  <c:v>96.764819167142861</c:v>
                </c:pt>
                <c:pt idx="8">
                  <c:v>96.145448404285716</c:v>
                </c:pt>
                <c:pt idx="9">
                  <c:v>95.358165869999993</c:v>
                </c:pt>
                <c:pt idx="10">
                  <c:v>94.429060591428566</c:v>
                </c:pt>
                <c:pt idx="11">
                  <c:v>93.317756228571426</c:v>
                </c:pt>
                <c:pt idx="12">
                  <c:v>92.001562258571425</c:v>
                </c:pt>
                <c:pt idx="13">
                  <c:v>90.496704905714282</c:v>
                </c:pt>
                <c:pt idx="14">
                  <c:v>88.839630767142836</c:v>
                </c:pt>
                <c:pt idx="15">
                  <c:v>86.996382220000001</c:v>
                </c:pt>
                <c:pt idx="16">
                  <c:v>84.993582715714282</c:v>
                </c:pt>
                <c:pt idx="17">
                  <c:v>82.872547347142856</c:v>
                </c:pt>
                <c:pt idx="18">
                  <c:v>80.752494145714294</c:v>
                </c:pt>
                <c:pt idx="19">
                  <c:v>78.701809551428568</c:v>
                </c:pt>
                <c:pt idx="20">
                  <c:v>76.760022214285712</c:v>
                </c:pt>
                <c:pt idx="21">
                  <c:v>74.933672064285716</c:v>
                </c:pt>
                <c:pt idx="22">
                  <c:v>73.299341485714294</c:v>
                </c:pt>
                <c:pt idx="23">
                  <c:v>71.897646219999999</c:v>
                </c:pt>
                <c:pt idx="24">
                  <c:v>70.69014236428572</c:v>
                </c:pt>
                <c:pt idx="25">
                  <c:v>69.616776645714282</c:v>
                </c:pt>
                <c:pt idx="26">
                  <c:v>68.653954774285708</c:v>
                </c:pt>
                <c:pt idx="27">
                  <c:v>67.78048874571428</c:v>
                </c:pt>
                <c:pt idx="28">
                  <c:v>66.985234581428571</c:v>
                </c:pt>
                <c:pt idx="29">
                  <c:v>66.254989624285727</c:v>
                </c:pt>
                <c:pt idx="30">
                  <c:v>65.576252480000008</c:v>
                </c:pt>
                <c:pt idx="31">
                  <c:v>64.947087352857139</c:v>
                </c:pt>
                <c:pt idx="32">
                  <c:v>64.362083984285704</c:v>
                </c:pt>
                <c:pt idx="33">
                  <c:v>63.816459461428565</c:v>
                </c:pt>
                <c:pt idx="34">
                  <c:v>63.309274032857147</c:v>
                </c:pt>
                <c:pt idx="35">
                  <c:v>62.831513121428557</c:v>
                </c:pt>
                <c:pt idx="36">
                  <c:v>62.374675305714284</c:v>
                </c:pt>
                <c:pt idx="37">
                  <c:v>61.918609767142861</c:v>
                </c:pt>
                <c:pt idx="38">
                  <c:v>61.480553128571437</c:v>
                </c:pt>
                <c:pt idx="39">
                  <c:v>61.063170471428577</c:v>
                </c:pt>
                <c:pt idx="40">
                  <c:v>60.670131739999995</c:v>
                </c:pt>
                <c:pt idx="41">
                  <c:v>60.306163509999998</c:v>
                </c:pt>
                <c:pt idx="42">
                  <c:v>59.991429590000003</c:v>
                </c:pt>
                <c:pt idx="43">
                  <c:v>59.72892903999999</c:v>
                </c:pt>
                <c:pt idx="44">
                  <c:v>59.576011617142854</c:v>
                </c:pt>
                <c:pt idx="45">
                  <c:v>59.500573964285707</c:v>
                </c:pt>
                <c:pt idx="46">
                  <c:v>59.495833157142854</c:v>
                </c:pt>
                <c:pt idx="47">
                  <c:v>59.55744680714286</c:v>
                </c:pt>
                <c:pt idx="48">
                  <c:v>59.680170938571429</c:v>
                </c:pt>
                <c:pt idx="49">
                  <c:v>59.850781408571429</c:v>
                </c:pt>
                <c:pt idx="50">
                  <c:v>60.014346920000001</c:v>
                </c:pt>
                <c:pt idx="51">
                  <c:v>60.16047289714286</c:v>
                </c:pt>
                <c:pt idx="52">
                  <c:v>60.303939592857141</c:v>
                </c:pt>
                <c:pt idx="53">
                  <c:v>60.44447270714285</c:v>
                </c:pt>
                <c:pt idx="54">
                  <c:v>60.585121799999989</c:v>
                </c:pt>
                <c:pt idx="55">
                  <c:v>60.730710985714282</c:v>
                </c:pt>
                <c:pt idx="56">
                  <c:v>60.888880221428565</c:v>
                </c:pt>
                <c:pt idx="57">
                  <c:v>61.094482447142859</c:v>
                </c:pt>
                <c:pt idx="58">
                  <c:v>61.308257949999998</c:v>
                </c:pt>
                <c:pt idx="59">
                  <c:v>61.509752518571425</c:v>
                </c:pt>
                <c:pt idx="60">
                  <c:v>61.702737070000005</c:v>
                </c:pt>
                <c:pt idx="61">
                  <c:v>61.885552884285723</c:v>
                </c:pt>
                <c:pt idx="62">
                  <c:v>62.054271914285714</c:v>
                </c:pt>
                <c:pt idx="63">
                  <c:v>62.197942265714289</c:v>
                </c:pt>
                <c:pt idx="64">
                  <c:v>62.313080725714293</c:v>
                </c:pt>
                <c:pt idx="65">
                  <c:v>62.447282469999998</c:v>
                </c:pt>
                <c:pt idx="66">
                  <c:v>62.633654611428561</c:v>
                </c:pt>
                <c:pt idx="67">
                  <c:v>62.865846112857142</c:v>
                </c:pt>
                <c:pt idx="68">
                  <c:v>63.141984452857137</c:v>
                </c:pt>
                <c:pt idx="69">
                  <c:v>63.458495924285721</c:v>
                </c:pt>
                <c:pt idx="70">
                  <c:v>63.810202574285718</c:v>
                </c:pt>
                <c:pt idx="71">
                  <c:v>64.181691939999993</c:v>
                </c:pt>
                <c:pt idx="72">
                  <c:v>64.520674865714284</c:v>
                </c:pt>
                <c:pt idx="73">
                  <c:v>64.811487442857143</c:v>
                </c:pt>
                <c:pt idx="74">
                  <c:v>65.063227479999995</c:v>
                </c:pt>
                <c:pt idx="75">
                  <c:v>65.278493769999997</c:v>
                </c:pt>
                <c:pt idx="76">
                  <c:v>65.465879301428572</c:v>
                </c:pt>
                <c:pt idx="77">
                  <c:v>65.643205654285723</c:v>
                </c:pt>
                <c:pt idx="78">
                  <c:v>65.830771619999993</c:v>
                </c:pt>
                <c:pt idx="79">
                  <c:v>66.014203265714286</c:v>
                </c:pt>
                <c:pt idx="80">
                  <c:v>66.109579875714289</c:v>
                </c:pt>
                <c:pt idx="81">
                  <c:v>66.192007270000005</c:v>
                </c:pt>
                <c:pt idx="82">
                  <c:v>66.256140802857132</c:v>
                </c:pt>
                <c:pt idx="83">
                  <c:v>66.290117649999999</c:v>
                </c:pt>
                <c:pt idx="84">
                  <c:v>66.267618688571432</c:v>
                </c:pt>
                <c:pt idx="85">
                  <c:v>66.233904469999999</c:v>
                </c:pt>
                <c:pt idx="86">
                  <c:v>66.251372662857136</c:v>
                </c:pt>
                <c:pt idx="87">
                  <c:v>66.482653761428566</c:v>
                </c:pt>
                <c:pt idx="88">
                  <c:v>66.772309015714285</c:v>
                </c:pt>
                <c:pt idx="89">
                  <c:v>67.132608729999987</c:v>
                </c:pt>
                <c:pt idx="90">
                  <c:v>67.574464259999999</c:v>
                </c:pt>
                <c:pt idx="91">
                  <c:v>68.139814427142852</c:v>
                </c:pt>
                <c:pt idx="92">
                  <c:v>68.739228188571431</c:v>
                </c:pt>
                <c:pt idx="93">
                  <c:v>69.345044841428575</c:v>
                </c:pt>
                <c:pt idx="94">
                  <c:v>69.86932167714285</c:v>
                </c:pt>
                <c:pt idx="95">
                  <c:v>70.376725390000004</c:v>
                </c:pt>
                <c:pt idx="96">
                  <c:v>70.856228151428567</c:v>
                </c:pt>
                <c:pt idx="97">
                  <c:v>71.304856274285726</c:v>
                </c:pt>
                <c:pt idx="98">
                  <c:v>71.701644080000008</c:v>
                </c:pt>
                <c:pt idx="99">
                  <c:v>72.069071847142851</c:v>
                </c:pt>
                <c:pt idx="100">
                  <c:v>72.382430324285707</c:v>
                </c:pt>
                <c:pt idx="101">
                  <c:v>72.667935328571431</c:v>
                </c:pt>
                <c:pt idx="102">
                  <c:v>72.952368149999998</c:v>
                </c:pt>
                <c:pt idx="103">
                  <c:v>73.233400068571427</c:v>
                </c:pt>
                <c:pt idx="104">
                  <c:v>73.507408115714298</c:v>
                </c:pt>
                <c:pt idx="105">
                  <c:v>73.761734407142853</c:v>
                </c:pt>
                <c:pt idx="106">
                  <c:v>73.997457591428571</c:v>
                </c:pt>
                <c:pt idx="107">
                  <c:v>74.275810805714286</c:v>
                </c:pt>
                <c:pt idx="108">
                  <c:v>74.521528642857135</c:v>
                </c:pt>
                <c:pt idx="109">
                  <c:v>74.703637235714297</c:v>
                </c:pt>
                <c:pt idx="110">
                  <c:v>74.83081697285715</c:v>
                </c:pt>
                <c:pt idx="111">
                  <c:v>74.906290001428573</c:v>
                </c:pt>
                <c:pt idx="112">
                  <c:v>74.941139694285724</c:v>
                </c:pt>
                <c:pt idx="113">
                  <c:v>74.985733468571425</c:v>
                </c:pt>
                <c:pt idx="114">
                  <c:v>74.954630872857138</c:v>
                </c:pt>
                <c:pt idx="115">
                  <c:v>74.938826648571421</c:v>
                </c:pt>
                <c:pt idx="116">
                  <c:v>74.957141527142866</c:v>
                </c:pt>
                <c:pt idx="117">
                  <c:v>75.006619345714284</c:v>
                </c:pt>
                <c:pt idx="118">
                  <c:v>75.105521688571429</c:v>
                </c:pt>
                <c:pt idx="119">
                  <c:v>75.191262634285721</c:v>
                </c:pt>
                <c:pt idx="120">
                  <c:v>75.126116898571425</c:v>
                </c:pt>
                <c:pt idx="121">
                  <c:v>75.053595917142857</c:v>
                </c:pt>
                <c:pt idx="122">
                  <c:v>74.953167982857138</c:v>
                </c:pt>
                <c:pt idx="123">
                  <c:v>74.821564687142867</c:v>
                </c:pt>
                <c:pt idx="124">
                  <c:v>74.652404925714265</c:v>
                </c:pt>
                <c:pt idx="125">
                  <c:v>74.400343805714286</c:v>
                </c:pt>
                <c:pt idx="126">
                  <c:v>74.181157231428557</c:v>
                </c:pt>
                <c:pt idx="127">
                  <c:v>74.182087502857144</c:v>
                </c:pt>
                <c:pt idx="128">
                  <c:v>74.229079498571423</c:v>
                </c:pt>
                <c:pt idx="129">
                  <c:v>74.297318562857143</c:v>
                </c:pt>
                <c:pt idx="130">
                  <c:v>74.380576282857149</c:v>
                </c:pt>
                <c:pt idx="131">
                  <c:v>74.48762050714285</c:v>
                </c:pt>
                <c:pt idx="132">
                  <c:v>74.647005347142866</c:v>
                </c:pt>
                <c:pt idx="133">
                  <c:v>74.805651204285709</c:v>
                </c:pt>
                <c:pt idx="134">
                  <c:v>74.868372691428576</c:v>
                </c:pt>
                <c:pt idx="135">
                  <c:v>74.904873109999997</c:v>
                </c:pt>
                <c:pt idx="136">
                  <c:v>74.933151994285708</c:v>
                </c:pt>
                <c:pt idx="137">
                  <c:v>74.959100038571435</c:v>
                </c:pt>
                <c:pt idx="138">
                  <c:v>74.975059295714274</c:v>
                </c:pt>
                <c:pt idx="139">
                  <c:v>74.979066862857152</c:v>
                </c:pt>
                <c:pt idx="140">
                  <c:v>74.973218041428566</c:v>
                </c:pt>
                <c:pt idx="141">
                  <c:v>74.967364625714282</c:v>
                </c:pt>
                <c:pt idx="142">
                  <c:v>74.9688124942857</c:v>
                </c:pt>
                <c:pt idx="143">
                  <c:v>74.971977969999998</c:v>
                </c:pt>
                <c:pt idx="144">
                  <c:v>74.977181725714289</c:v>
                </c:pt>
                <c:pt idx="145">
                  <c:v>74.992506322857153</c:v>
                </c:pt>
                <c:pt idx="146">
                  <c:v>75.015184811428568</c:v>
                </c:pt>
                <c:pt idx="147">
                  <c:v>75.04388360285715</c:v>
                </c:pt>
                <c:pt idx="148">
                  <c:v>75.080721695714288</c:v>
                </c:pt>
                <c:pt idx="149">
                  <c:v>75.133969927142857</c:v>
                </c:pt>
                <c:pt idx="150">
                  <c:v>75.218780698571422</c:v>
                </c:pt>
                <c:pt idx="151">
                  <c:v>75.326884968571434</c:v>
                </c:pt>
                <c:pt idx="152">
                  <c:v>75.46871806</c:v>
                </c:pt>
                <c:pt idx="153">
                  <c:v>75.646753637142865</c:v>
                </c:pt>
                <c:pt idx="154">
                  <c:v>75.854343968571428</c:v>
                </c:pt>
                <c:pt idx="155">
                  <c:v>76.100818390000001</c:v>
                </c:pt>
                <c:pt idx="156">
                  <c:v>76.366421782857159</c:v>
                </c:pt>
                <c:pt idx="157">
                  <c:v>76.618034928571433</c:v>
                </c:pt>
                <c:pt idx="158">
                  <c:v>76.870810447142858</c:v>
                </c:pt>
                <c:pt idx="159">
                  <c:v>77.096245190000005</c:v>
                </c:pt>
                <c:pt idx="160">
                  <c:v>77.295770041428582</c:v>
                </c:pt>
                <c:pt idx="161">
                  <c:v>77.47690116857143</c:v>
                </c:pt>
                <c:pt idx="162">
                  <c:v>77.624629508571417</c:v>
                </c:pt>
                <c:pt idx="163">
                  <c:v>77.759660237142853</c:v>
                </c:pt>
                <c:pt idx="164">
                  <c:v>77.90899736428571</c:v>
                </c:pt>
                <c:pt idx="165">
                  <c:v>78.067816972857145</c:v>
                </c:pt>
                <c:pt idx="166">
                  <c:v>78.247100830000008</c:v>
                </c:pt>
                <c:pt idx="167">
                  <c:v>78.448692412857127</c:v>
                </c:pt>
                <c:pt idx="168">
                  <c:v>78.664589085714283</c:v>
                </c:pt>
                <c:pt idx="169">
                  <c:v>78.859115169999995</c:v>
                </c:pt>
                <c:pt idx="170">
                  <c:v>79.014999167142847</c:v>
                </c:pt>
                <c:pt idx="171">
                  <c:v>79.118056644285716</c:v>
                </c:pt>
                <c:pt idx="172">
                  <c:v>79.160303601428581</c:v>
                </c:pt>
                <c:pt idx="173">
                  <c:v>79.154610125714285</c:v>
                </c:pt>
                <c:pt idx="174">
                  <c:v>79.094077955714283</c:v>
                </c:pt>
                <c:pt idx="175">
                  <c:v>78.988870847142849</c:v>
                </c:pt>
                <c:pt idx="176">
                  <c:v>78.904101492857151</c:v>
                </c:pt>
                <c:pt idx="177">
                  <c:v>78.834693182857137</c:v>
                </c:pt>
                <c:pt idx="178">
                  <c:v>78.785911621428568</c:v>
                </c:pt>
                <c:pt idx="179">
                  <c:v>78.802481391428572</c:v>
                </c:pt>
                <c:pt idx="180">
                  <c:v>78.860505055714285</c:v>
                </c:pt>
                <c:pt idx="181">
                  <c:v>78.970741611428579</c:v>
                </c:pt>
                <c:pt idx="182">
                  <c:v>79.127832921428563</c:v>
                </c:pt>
                <c:pt idx="183">
                  <c:v>79.263009297142858</c:v>
                </c:pt>
                <c:pt idx="184">
                  <c:v>79.404183128571432</c:v>
                </c:pt>
                <c:pt idx="185">
                  <c:v>79.485211734285727</c:v>
                </c:pt>
                <c:pt idx="186">
                  <c:v>79.454001984285725</c:v>
                </c:pt>
                <c:pt idx="187">
                  <c:v>79.328988634285707</c:v>
                </c:pt>
                <c:pt idx="188">
                  <c:v>79.089259284285717</c:v>
                </c:pt>
                <c:pt idx="189">
                  <c:v>78.739889698571432</c:v>
                </c:pt>
                <c:pt idx="190">
                  <c:v>78.404791465714297</c:v>
                </c:pt>
                <c:pt idx="191">
                  <c:v>78.088897797142863</c:v>
                </c:pt>
                <c:pt idx="192">
                  <c:v>77.931411690000004</c:v>
                </c:pt>
                <c:pt idx="193">
                  <c:v>77.922083095714285</c:v>
                </c:pt>
                <c:pt idx="194">
                  <c:v>78.064848055714293</c:v>
                </c:pt>
                <c:pt idx="195">
                  <c:v>78.379149721428576</c:v>
                </c:pt>
                <c:pt idx="196">
                  <c:v>78.855397887142871</c:v>
                </c:pt>
                <c:pt idx="197">
                  <c:v>79.360619867142859</c:v>
                </c:pt>
                <c:pt idx="198">
                  <c:v>79.84643892857143</c:v>
                </c:pt>
                <c:pt idx="199">
                  <c:v>80.228067384285723</c:v>
                </c:pt>
                <c:pt idx="200">
                  <c:v>80.523514964285724</c:v>
                </c:pt>
                <c:pt idx="201">
                  <c:v>80.726826070000001</c:v>
                </c:pt>
                <c:pt idx="202">
                  <c:v>80.83350385142856</c:v>
                </c:pt>
                <c:pt idx="203">
                  <c:v>80.847673941428553</c:v>
                </c:pt>
                <c:pt idx="204">
                  <c:v>80.835382042857148</c:v>
                </c:pt>
                <c:pt idx="205">
                  <c:v>80.822338312857141</c:v>
                </c:pt>
                <c:pt idx="206">
                  <c:v>80.825374554285716</c:v>
                </c:pt>
                <c:pt idx="207">
                  <c:v>80.84216035</c:v>
                </c:pt>
                <c:pt idx="208">
                  <c:v>80.876704759999981</c:v>
                </c:pt>
                <c:pt idx="209">
                  <c:v>80.927891504285711</c:v>
                </c:pt>
                <c:pt idx="210">
                  <c:v>80.98810767285714</c:v>
                </c:pt>
                <c:pt idx="211">
                  <c:v>81.033867845714283</c:v>
                </c:pt>
                <c:pt idx="212">
                  <c:v>81.072096042857154</c:v>
                </c:pt>
                <c:pt idx="213">
                  <c:v>81.100868568571428</c:v>
                </c:pt>
                <c:pt idx="214">
                  <c:v>81.134649124285716</c:v>
                </c:pt>
                <c:pt idx="215">
                  <c:v>81.155800195714278</c:v>
                </c:pt>
              </c:numCache>
            </c:numRef>
          </c:val>
          <c:smooth val="0"/>
          <c:extLst>
            <c:ext xmlns:c16="http://schemas.microsoft.com/office/drawing/2014/chart" uri="{C3380CC4-5D6E-409C-BE32-E72D297353CC}">
              <c16:uniqueId val="{00000001-89AA-4CDA-B861-FE5D85CE9263}"/>
            </c:ext>
          </c:extLst>
        </c:ser>
        <c:dLbls>
          <c:showLegendKey val="0"/>
          <c:showVal val="0"/>
          <c:showCatName val="0"/>
          <c:showSerName val="0"/>
          <c:showPercent val="0"/>
          <c:showBubbleSize val="0"/>
        </c:dLbls>
        <c:smooth val="0"/>
        <c:axId val="189743952"/>
        <c:axId val="189744512"/>
      </c:lineChart>
      <c:catAx>
        <c:axId val="189743952"/>
        <c:scaling>
          <c:orientation val="minMax"/>
        </c:scaling>
        <c:delete val="0"/>
        <c:axPos val="b"/>
        <c:numFmt formatCode="m/d;@" sourceLinked="0"/>
        <c:majorTickMark val="cross"/>
        <c:minorTickMark val="none"/>
        <c:tickLblPos val="low"/>
        <c:spPr>
          <a:ln w="12639">
            <a:solidFill>
              <a:srgbClr val="464B50"/>
            </a:solidFill>
            <a:prstDash val="solid"/>
          </a:ln>
        </c:spPr>
        <c:txPr>
          <a:bodyPr rot="0" vert="horz"/>
          <a:lstStyle/>
          <a:p>
            <a:pPr>
              <a:defRPr sz="1700" b="0" i="0" u="none" strike="noStrike" baseline="0">
                <a:solidFill>
                  <a:schemeClr val="tx1"/>
                </a:solidFill>
                <a:latin typeface="Arial"/>
                <a:ea typeface="Arial"/>
                <a:cs typeface="Arial"/>
              </a:defRPr>
            </a:pPr>
            <a:endParaRPr lang="en-US"/>
          </a:p>
        </c:txPr>
        <c:crossAx val="189744512"/>
        <c:crosses val="autoZero"/>
        <c:auto val="0"/>
        <c:lblAlgn val="ctr"/>
        <c:lblOffset val="100"/>
        <c:tickLblSkip val="14"/>
        <c:tickMarkSkip val="7"/>
        <c:noMultiLvlLbl val="0"/>
      </c:catAx>
      <c:valAx>
        <c:axId val="189744512"/>
        <c:scaling>
          <c:orientation val="minMax"/>
          <c:max val="100"/>
          <c:min val="50"/>
        </c:scaling>
        <c:delete val="0"/>
        <c:axPos val="l"/>
        <c:majorGridlines/>
        <c:numFmt formatCode="0" sourceLinked="0"/>
        <c:majorTickMark val="cross"/>
        <c:minorTickMark val="none"/>
        <c:tickLblPos val="nextTo"/>
        <c:spPr>
          <a:ln w="12639">
            <a:solidFill>
              <a:srgbClr val="464B50"/>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189743952"/>
        <c:crosses val="autoZero"/>
        <c:crossBetween val="midCat"/>
        <c:majorUnit val="10"/>
      </c:valAx>
      <c:spPr>
        <a:noFill/>
        <a:ln w="12639">
          <a:solidFill>
            <a:srgbClr val="464B50"/>
          </a:solidFill>
          <a:prstDash val="solid"/>
        </a:ln>
      </c:spPr>
    </c:plotArea>
    <c:legend>
      <c:legendPos val="r"/>
      <c:layout>
        <c:manualLayout>
          <c:xMode val="edge"/>
          <c:yMode val="edge"/>
          <c:x val="0.26163023403428892"/>
          <c:y val="0.15854059843262741"/>
          <c:w val="0.17725280982664607"/>
          <c:h val="0.17065270263942287"/>
        </c:manualLayout>
      </c:layout>
      <c:overlay val="0"/>
      <c:spPr>
        <a:solidFill>
          <a:srgbClr val="FFFFFF"/>
        </a:solidFill>
      </c:spPr>
      <c:txPr>
        <a:bodyPr/>
        <a:lstStyle/>
        <a:p>
          <a:pPr>
            <a:defRPr sz="2000" b="0"/>
          </a:pPr>
          <a:endParaRPr lang="en-US"/>
        </a:p>
      </c:txPr>
    </c:legend>
    <c:plotVisOnly val="1"/>
    <c:dispBlanksAs val="gap"/>
    <c:showDLblsOverMax val="0"/>
  </c:chart>
  <c:spPr>
    <a:noFill/>
    <a:ln>
      <a:noFill/>
    </a:ln>
  </c:spPr>
  <c:txPr>
    <a:bodyPr/>
    <a:lstStyle/>
    <a:p>
      <a:pPr>
        <a:defRPr sz="1990" b="1" i="0" u="none" strike="noStrike" baseline="0">
          <a:solidFill>
            <a:schemeClr val="tx1"/>
          </a:solidFill>
          <a:latin typeface="Arial"/>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57542334416556E-2"/>
          <c:y val="9.3451448340815452E-2"/>
          <c:w val="0.89998324963410448"/>
          <c:h val="0.78021028681170101"/>
        </c:manualLayout>
      </c:layout>
      <c:barChart>
        <c:barDir val="col"/>
        <c:grouping val="stacked"/>
        <c:varyColors val="0"/>
        <c:ser>
          <c:idx val="0"/>
          <c:order val="0"/>
          <c:tx>
            <c:strRef>
              <c:f>Sheet1!$B$1</c:f>
              <c:strCache>
                <c:ptCount val="1"/>
                <c:pt idx="0">
                  <c:v>Domestic </c:v>
                </c:pt>
              </c:strCache>
            </c:strRef>
          </c:tx>
          <c:spPr>
            <a:solidFill>
              <a:schemeClr val="accent1"/>
            </a:solidFill>
            <a:ln w="25275">
              <a:noFill/>
            </a:ln>
          </c:spPr>
          <c:invertIfNegative val="0"/>
          <c:cat>
            <c:strRef>
              <c:f>Sheet1!$A$2:$A$8</c:f>
              <c:strCache>
                <c:ptCount val="7"/>
                <c:pt idx="0">
                  <c:v>Jan</c:v>
                </c:pt>
                <c:pt idx="1">
                  <c:v>Feb</c:v>
                </c:pt>
                <c:pt idx="2">
                  <c:v>Mar</c:v>
                </c:pt>
                <c:pt idx="3">
                  <c:v>Apr</c:v>
                </c:pt>
                <c:pt idx="4">
                  <c:v>May</c:v>
                </c:pt>
                <c:pt idx="5">
                  <c:v>Jun</c:v>
                </c:pt>
                <c:pt idx="6">
                  <c:v>Jul</c:v>
                </c:pt>
              </c:strCache>
            </c:strRef>
          </c:cat>
          <c:val>
            <c:numRef>
              <c:f>Sheet1!$B$2:$B$8</c:f>
              <c:numCache>
                <c:formatCode>General</c:formatCode>
                <c:ptCount val="7"/>
                <c:pt idx="0">
                  <c:v>6728.17</c:v>
                </c:pt>
                <c:pt idx="1">
                  <c:v>6469.35</c:v>
                </c:pt>
                <c:pt idx="2">
                  <c:v>3396.8719999999998</c:v>
                </c:pt>
                <c:pt idx="3">
                  <c:v>144.13999999999999</c:v>
                </c:pt>
                <c:pt idx="4">
                  <c:v>322.80399999999997</c:v>
                </c:pt>
                <c:pt idx="5">
                  <c:v>883.96100000000001</c:v>
                </c:pt>
                <c:pt idx="6">
                  <c:v>1357.1690000000001</c:v>
                </c:pt>
              </c:numCache>
            </c:numRef>
          </c:val>
          <c:extLst>
            <c:ext xmlns:c16="http://schemas.microsoft.com/office/drawing/2014/chart" uri="{C3380CC4-5D6E-409C-BE32-E72D297353CC}">
              <c16:uniqueId val="{00000000-DA65-4AC3-8EDE-557E19EFDE3B}"/>
            </c:ext>
          </c:extLst>
        </c:ser>
        <c:ser>
          <c:idx val="1"/>
          <c:order val="1"/>
          <c:tx>
            <c:strRef>
              <c:f>Sheet1!$C$1</c:f>
              <c:strCache>
                <c:ptCount val="1"/>
                <c:pt idx="0">
                  <c:v>International</c:v>
                </c:pt>
              </c:strCache>
            </c:strRef>
          </c:tx>
          <c:spPr>
            <a:solidFill>
              <a:schemeClr val="accent2"/>
            </a:solidFill>
            <a:ln w="25275">
              <a:noFill/>
            </a:ln>
          </c:spPr>
          <c:invertIfNegative val="0"/>
          <c:cat>
            <c:strRef>
              <c:f>Sheet1!$A$2:$A$8</c:f>
              <c:strCache>
                <c:ptCount val="7"/>
                <c:pt idx="0">
                  <c:v>Jan</c:v>
                </c:pt>
                <c:pt idx="1">
                  <c:v>Feb</c:v>
                </c:pt>
                <c:pt idx="2">
                  <c:v>Mar</c:v>
                </c:pt>
                <c:pt idx="3">
                  <c:v>Apr</c:v>
                </c:pt>
                <c:pt idx="4">
                  <c:v>May</c:v>
                </c:pt>
                <c:pt idx="5">
                  <c:v>Jun</c:v>
                </c:pt>
                <c:pt idx="6">
                  <c:v>Jul</c:v>
                </c:pt>
              </c:strCache>
            </c:strRef>
          </c:cat>
          <c:val>
            <c:numRef>
              <c:f>Sheet1!$C$2:$C$8</c:f>
              <c:numCache>
                <c:formatCode>General</c:formatCode>
                <c:ptCount val="7"/>
                <c:pt idx="0">
                  <c:v>3780.0349999999999</c:v>
                </c:pt>
                <c:pt idx="1">
                  <c:v>3220.0680000000002</c:v>
                </c:pt>
                <c:pt idx="2">
                  <c:v>1856.4770000000001</c:v>
                </c:pt>
                <c:pt idx="3">
                  <c:v>46.506999999999998</c:v>
                </c:pt>
                <c:pt idx="4">
                  <c:v>55.402000000000001</c:v>
                </c:pt>
                <c:pt idx="5">
                  <c:v>145.30099999999999</c:v>
                </c:pt>
                <c:pt idx="6">
                  <c:v>371.46100000000001</c:v>
                </c:pt>
              </c:numCache>
            </c:numRef>
          </c:val>
          <c:extLst>
            <c:ext xmlns:c16="http://schemas.microsoft.com/office/drawing/2014/chart" uri="{C3380CC4-5D6E-409C-BE32-E72D297353CC}">
              <c16:uniqueId val="{00000001-DA65-4AC3-8EDE-557E19EFDE3B}"/>
            </c:ext>
          </c:extLst>
        </c:ser>
        <c:dLbls>
          <c:showLegendKey val="0"/>
          <c:showVal val="0"/>
          <c:showCatName val="0"/>
          <c:showSerName val="0"/>
          <c:showPercent val="0"/>
          <c:showBubbleSize val="0"/>
        </c:dLbls>
        <c:gapWidth val="50"/>
        <c:overlap val="100"/>
        <c:axId val="496921872"/>
        <c:axId val="496925136"/>
      </c:barChart>
      <c:catAx>
        <c:axId val="496921872"/>
        <c:scaling>
          <c:orientation val="minMax"/>
        </c:scaling>
        <c:delete val="0"/>
        <c:axPos val="b"/>
        <c:numFmt formatCode="General" sourceLinked="1"/>
        <c:majorTickMark val="cross"/>
        <c:minorTickMark val="none"/>
        <c:tickLblPos val="low"/>
        <c:spPr>
          <a:ln w="12637">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496925136"/>
        <c:crosses val="autoZero"/>
        <c:auto val="1"/>
        <c:lblAlgn val="ctr"/>
        <c:lblOffset val="100"/>
        <c:noMultiLvlLbl val="0"/>
      </c:catAx>
      <c:valAx>
        <c:axId val="496925136"/>
        <c:scaling>
          <c:orientation val="minMax"/>
          <c:max val="11000"/>
        </c:scaling>
        <c:delete val="0"/>
        <c:axPos val="l"/>
        <c:majorGridlines>
          <c:spPr>
            <a:ln w="12637">
              <a:solidFill>
                <a:srgbClr val="91969B"/>
              </a:solidFill>
              <a:prstDash val="solid"/>
            </a:ln>
          </c:spPr>
        </c:majorGridlines>
        <c:numFmt formatCode="#,##0" sourceLinked="0"/>
        <c:majorTickMark val="cross"/>
        <c:minorTickMark val="none"/>
        <c:tickLblPos val="nextTo"/>
        <c:spPr>
          <a:ln w="12637">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496921872"/>
        <c:crosses val="autoZero"/>
        <c:crossBetween val="between"/>
        <c:majorUnit val="1000"/>
      </c:valAx>
      <c:spPr>
        <a:noFill/>
        <a:ln w="12637">
          <a:solidFill>
            <a:srgbClr val="464B50"/>
          </a:solidFill>
          <a:prstDash val="solid"/>
        </a:ln>
      </c:spPr>
    </c:plotArea>
    <c:legend>
      <c:legendPos val="r"/>
      <c:layout>
        <c:manualLayout>
          <c:xMode val="edge"/>
          <c:yMode val="edge"/>
          <c:x val="0.44535166826280242"/>
          <c:y val="0.18828643937282688"/>
          <c:w val="0.32158095867966435"/>
          <c:h val="0.15254046598508306"/>
        </c:manualLayout>
      </c:layout>
      <c:overlay val="0"/>
      <c:spPr>
        <a:solidFill>
          <a:srgbClr val="FFFFFF"/>
        </a:solidFill>
        <a:ln w="25275">
          <a:noFill/>
        </a:ln>
      </c:spPr>
      <c:txPr>
        <a:bodyPr/>
        <a:lstStyle/>
        <a:p>
          <a:pPr>
            <a:defRPr sz="2000" b="0" i="0" u="none" strike="noStrike" baseline="0">
              <a:solidFill>
                <a:schemeClr val="bg1"/>
              </a:solidFill>
              <a:latin typeface="Arial"/>
              <a:ea typeface="Arial"/>
              <a:cs typeface="Arial"/>
            </a:defRPr>
          </a:pPr>
          <a:endParaRPr lang="en-US"/>
        </a:p>
      </c:txPr>
    </c:legend>
    <c:plotVisOnly val="1"/>
    <c:dispBlanksAs val="gap"/>
    <c:showDLblsOverMax val="0"/>
  </c:chart>
  <c:spPr>
    <a:noFill/>
    <a:ln>
      <a:noFill/>
    </a:ln>
  </c:spPr>
  <c:txPr>
    <a:bodyPr/>
    <a:lstStyle/>
    <a:p>
      <a:pPr>
        <a:defRPr sz="1916"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35826771653544"/>
          <c:y val="6.5933264002377062E-2"/>
          <c:w val="0.80900153517649964"/>
          <c:h val="0.82564421334125682"/>
        </c:manualLayout>
      </c:layout>
      <c:barChart>
        <c:barDir val="bar"/>
        <c:grouping val="clustered"/>
        <c:varyColors val="0"/>
        <c:ser>
          <c:idx val="0"/>
          <c:order val="0"/>
          <c:tx>
            <c:strRef>
              <c:f>Sheet1!$B$1</c:f>
              <c:strCache>
                <c:ptCount val="1"/>
                <c:pt idx="0">
                  <c:v>Full history</c:v>
                </c:pt>
              </c:strCache>
            </c:strRef>
          </c:tx>
          <c:spPr>
            <a:solidFill>
              <a:schemeClr val="accent1"/>
            </a:solidFill>
            <a:ln w="25277">
              <a:noFill/>
            </a:ln>
          </c:spPr>
          <c:invertIfNegative val="0"/>
          <c:dPt>
            <c:idx val="3"/>
            <c:invertIfNegative val="0"/>
            <c:bubble3D val="0"/>
            <c:extLst>
              <c:ext xmlns:c16="http://schemas.microsoft.com/office/drawing/2014/chart" uri="{C3380CC4-5D6E-409C-BE32-E72D297353CC}">
                <c16:uniqueId val="{00000000-48A5-4539-989C-70D87624EE57}"/>
              </c:ext>
            </c:extLst>
          </c:dPt>
          <c:dPt>
            <c:idx val="5"/>
            <c:invertIfNegative val="0"/>
            <c:bubble3D val="0"/>
            <c:extLst>
              <c:ext xmlns:c16="http://schemas.microsoft.com/office/drawing/2014/chart" uri="{C3380CC4-5D6E-409C-BE32-E72D297353CC}">
                <c16:uniqueId val="{00000001-48A5-4539-989C-70D87624EE57}"/>
              </c:ext>
            </c:extLst>
          </c:dPt>
          <c:dPt>
            <c:idx val="6"/>
            <c:invertIfNegative val="0"/>
            <c:bubble3D val="0"/>
            <c:extLst>
              <c:ext xmlns:c16="http://schemas.microsoft.com/office/drawing/2014/chart" uri="{C3380CC4-5D6E-409C-BE32-E72D297353CC}">
                <c16:uniqueId val="{00000001-E44D-44B3-8DB4-00E000FED4D2}"/>
              </c:ext>
            </c:extLst>
          </c:dPt>
          <c:dPt>
            <c:idx val="7"/>
            <c:invertIfNegative val="0"/>
            <c:bubble3D val="0"/>
            <c:extLst>
              <c:ext xmlns:c16="http://schemas.microsoft.com/office/drawing/2014/chart" uri="{C3380CC4-5D6E-409C-BE32-E72D297353CC}">
                <c16:uniqueId val="{00000002-E44D-44B3-8DB4-00E000FED4D2}"/>
              </c:ext>
            </c:extLst>
          </c:dPt>
          <c:dPt>
            <c:idx val="8"/>
            <c:invertIfNegative val="0"/>
            <c:bubble3D val="0"/>
            <c:extLst>
              <c:ext xmlns:c16="http://schemas.microsoft.com/office/drawing/2014/chart" uri="{C3380CC4-5D6E-409C-BE32-E72D297353CC}">
                <c16:uniqueId val="{00000003-E44D-44B3-8DB4-00E000FED4D2}"/>
              </c:ext>
            </c:extLst>
          </c:dPt>
          <c:dPt>
            <c:idx val="9"/>
            <c:invertIfNegative val="0"/>
            <c:bubble3D val="0"/>
            <c:extLst>
              <c:ext xmlns:c16="http://schemas.microsoft.com/office/drawing/2014/chart" uri="{C3380CC4-5D6E-409C-BE32-E72D297353CC}">
                <c16:uniqueId val="{00000004-E44D-44B3-8DB4-00E000FED4D2}"/>
              </c:ext>
            </c:extLst>
          </c:dPt>
          <c:dPt>
            <c:idx val="10"/>
            <c:invertIfNegative val="0"/>
            <c:bubble3D val="0"/>
            <c:extLst>
              <c:ext xmlns:c16="http://schemas.microsoft.com/office/drawing/2014/chart" uri="{C3380CC4-5D6E-409C-BE32-E72D297353CC}">
                <c16:uniqueId val="{00000005-E44D-44B3-8DB4-00E000FED4D2}"/>
              </c:ext>
            </c:extLst>
          </c:dPt>
          <c:dPt>
            <c:idx val="11"/>
            <c:invertIfNegative val="0"/>
            <c:bubble3D val="0"/>
            <c:extLst>
              <c:ext xmlns:c16="http://schemas.microsoft.com/office/drawing/2014/chart" uri="{C3380CC4-5D6E-409C-BE32-E72D297353CC}">
                <c16:uniqueId val="{00000006-E44D-44B3-8DB4-00E000FED4D2}"/>
              </c:ext>
            </c:extLst>
          </c:dPt>
          <c:dPt>
            <c:idx val="13"/>
            <c:invertIfNegative val="0"/>
            <c:bubble3D val="0"/>
            <c:extLst>
              <c:ext xmlns:c16="http://schemas.microsoft.com/office/drawing/2014/chart" uri="{C3380CC4-5D6E-409C-BE32-E72D297353CC}">
                <c16:uniqueId val="{00000008-E44D-44B3-8DB4-00E000FED4D2}"/>
              </c:ext>
            </c:extLst>
          </c:dPt>
          <c:dPt>
            <c:idx val="14"/>
            <c:invertIfNegative val="0"/>
            <c:bubble3D val="0"/>
            <c:extLst>
              <c:ext xmlns:c16="http://schemas.microsoft.com/office/drawing/2014/chart" uri="{C3380CC4-5D6E-409C-BE32-E72D297353CC}">
                <c16:uniqueId val="{00000009-E44D-44B3-8DB4-00E000FED4D2}"/>
              </c:ext>
            </c:extLst>
          </c:dPt>
          <c:trendline>
            <c:spPr>
              <a:ln>
                <a:solidFill>
                  <a:schemeClr val="bg1"/>
                </a:solidFill>
              </a:ln>
            </c:spPr>
            <c:trendlineType val="linear"/>
            <c:dispRSqr val="1"/>
            <c:dispEq val="0"/>
            <c:trendlineLbl>
              <c:layout>
                <c:manualLayout>
                  <c:x val="0.27981651376146788"/>
                  <c:y val="0.61029315109196258"/>
                </c:manualLayout>
              </c:layout>
              <c:numFmt formatCode="General" sourceLinked="0"/>
              <c:spPr>
                <a:solidFill>
                  <a:srgbClr val="FFFFFF"/>
                </a:solidFill>
              </c:spPr>
              <c:txPr>
                <a:bodyPr/>
                <a:lstStyle/>
                <a:p>
                  <a:pPr>
                    <a:defRPr b="0">
                      <a:solidFill>
                        <a:schemeClr val="bg1"/>
                      </a:solidFill>
                    </a:defRPr>
                  </a:pPr>
                  <a:endParaRPr lang="en-US"/>
                </a:p>
              </c:txPr>
            </c:trendlineLbl>
          </c:trendline>
          <c:cat>
            <c:strRef>
              <c:f>Sheet1!$A$2:$A$13</c:f>
              <c:strCache>
                <c:ptCount val="12"/>
                <c:pt idx="0">
                  <c:v>Dutchess (NY)</c:v>
                </c:pt>
                <c:pt idx="1">
                  <c:v>Putnam (NY)</c:v>
                </c:pt>
                <c:pt idx="2">
                  <c:v>Orange (NY)</c:v>
                </c:pt>
                <c:pt idx="3">
                  <c:v>Suffolk (NY)</c:v>
                </c:pt>
                <c:pt idx="4">
                  <c:v>Rockland (NY)</c:v>
                </c:pt>
                <c:pt idx="5">
                  <c:v>Westchester (NY)</c:v>
                </c:pt>
                <c:pt idx="6">
                  <c:v>Nassau (NY)</c:v>
                </c:pt>
                <c:pt idx="7">
                  <c:v>Richmond (NY)</c:v>
                </c:pt>
                <c:pt idx="8">
                  <c:v>Queens (NY)</c:v>
                </c:pt>
                <c:pt idx="9">
                  <c:v>Bronx (NY)</c:v>
                </c:pt>
                <c:pt idx="10">
                  <c:v>Kings (NY)</c:v>
                </c:pt>
                <c:pt idx="11">
                  <c:v>New York (NY)</c:v>
                </c:pt>
              </c:strCache>
            </c:strRef>
          </c:cat>
          <c:val>
            <c:numRef>
              <c:f>Sheet1!$B$2:$B$13</c:f>
              <c:numCache>
                <c:formatCode>General</c:formatCode>
                <c:ptCount val="12"/>
                <c:pt idx="0">
                  <c:v>-1.9270833333333333</c:v>
                </c:pt>
                <c:pt idx="1">
                  <c:v>3.9872611464968153</c:v>
                </c:pt>
                <c:pt idx="2">
                  <c:v>-2.484375</c:v>
                </c:pt>
                <c:pt idx="3">
                  <c:v>-3.921875</c:v>
                </c:pt>
                <c:pt idx="4">
                  <c:v>-8.421875</c:v>
                </c:pt>
                <c:pt idx="5">
                  <c:v>-8.7916666666666661</c:v>
                </c:pt>
                <c:pt idx="6">
                  <c:v>-9.1614583333333339</c:v>
                </c:pt>
                <c:pt idx="7">
                  <c:v>-8.7447916666666661</c:v>
                </c:pt>
                <c:pt idx="8">
                  <c:v>-8.625</c:v>
                </c:pt>
                <c:pt idx="9">
                  <c:v>-8.5729166666666661</c:v>
                </c:pt>
                <c:pt idx="10">
                  <c:v>-10.234375</c:v>
                </c:pt>
                <c:pt idx="11">
                  <c:v>-33.333333333333336</c:v>
                </c:pt>
              </c:numCache>
            </c:numRef>
          </c:val>
          <c:extLst>
            <c:ext xmlns:c16="http://schemas.microsoft.com/office/drawing/2014/chart" uri="{C3380CC4-5D6E-409C-BE32-E72D297353CC}">
              <c16:uniqueId val="{0000000A-E44D-44B3-8DB4-00E000FED4D2}"/>
            </c:ext>
          </c:extLst>
        </c:ser>
        <c:dLbls>
          <c:showLegendKey val="0"/>
          <c:showVal val="0"/>
          <c:showCatName val="0"/>
          <c:showSerName val="0"/>
          <c:showPercent val="0"/>
          <c:showBubbleSize val="0"/>
        </c:dLbls>
        <c:gapWidth val="50"/>
        <c:axId val="1226308064"/>
        <c:axId val="1226303712"/>
      </c:barChart>
      <c:catAx>
        <c:axId val="1226308064"/>
        <c:scaling>
          <c:orientation val="minMax"/>
        </c:scaling>
        <c:delete val="0"/>
        <c:axPos val="l"/>
        <c:numFmt formatCode="General" sourceLinked="1"/>
        <c:majorTickMark val="cross"/>
        <c:minorTickMark val="none"/>
        <c:tickLblPos val="low"/>
        <c:spPr>
          <a:ln w="12639">
            <a:solidFill>
              <a:srgbClr val="464B50"/>
            </a:solidFill>
            <a:prstDash val="solid"/>
          </a:ln>
        </c:spPr>
        <c:txPr>
          <a:bodyPr rot="0" vert="horz"/>
          <a:lstStyle/>
          <a:p>
            <a:pPr>
              <a:defRPr sz="1800" b="0" i="0" u="none" strike="noStrike" baseline="0">
                <a:solidFill>
                  <a:schemeClr val="bg1"/>
                </a:solidFill>
                <a:latin typeface="Arial"/>
                <a:ea typeface="Arial"/>
                <a:cs typeface="Arial"/>
              </a:defRPr>
            </a:pPr>
            <a:endParaRPr lang="en-US"/>
          </a:p>
        </c:txPr>
        <c:crossAx val="1226303712"/>
        <c:crosses val="autoZero"/>
        <c:auto val="0"/>
        <c:lblAlgn val="ctr"/>
        <c:lblOffset val="100"/>
        <c:tickLblSkip val="1"/>
        <c:tickMarkSkip val="1"/>
        <c:noMultiLvlLbl val="0"/>
      </c:catAx>
      <c:valAx>
        <c:axId val="1226303712"/>
        <c:scaling>
          <c:orientation val="minMax"/>
          <c:max val="6"/>
          <c:min val="-15"/>
        </c:scaling>
        <c:delete val="0"/>
        <c:axPos val="b"/>
        <c:majorGridlines>
          <c:spPr>
            <a:ln w="12639">
              <a:solidFill>
                <a:srgbClr val="91969B"/>
              </a:solidFill>
              <a:prstDash val="solid"/>
            </a:ln>
          </c:spPr>
        </c:majorGridlines>
        <c:numFmt formatCode="0" sourceLinked="0"/>
        <c:majorTickMark val="cross"/>
        <c:minorTickMark val="none"/>
        <c:tickLblPos val="nextTo"/>
        <c:spPr>
          <a:ln w="12639">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1226308064"/>
        <c:crosses val="autoZero"/>
        <c:crossBetween val="between"/>
        <c:majorUnit val="3"/>
      </c:valAx>
      <c:spPr>
        <a:noFill/>
        <a:ln w="12639">
          <a:solidFill>
            <a:srgbClr val="464B50"/>
          </a:solidFill>
          <a:prstDash val="solid"/>
        </a:ln>
      </c:spPr>
    </c:plotArea>
    <c:plotVisOnly val="1"/>
    <c:dispBlanksAs val="gap"/>
    <c:showDLblsOverMax val="0"/>
  </c:chart>
  <c:spPr>
    <a:noFill/>
    <a:ln>
      <a:noFill/>
    </a:ln>
  </c:spPr>
  <c:txPr>
    <a:bodyPr/>
    <a:lstStyle/>
    <a:p>
      <a:pPr>
        <a:defRPr sz="199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978472874377"/>
          <c:y val="4.8818659931659486E-2"/>
          <c:w val="0.76324135723243469"/>
          <c:h val="0.84275881741197445"/>
        </c:manualLayout>
      </c:layout>
      <c:barChart>
        <c:barDir val="bar"/>
        <c:grouping val="clustered"/>
        <c:varyColors val="0"/>
        <c:ser>
          <c:idx val="1"/>
          <c:order val="0"/>
          <c:tx>
            <c:v>Apr</c:v>
          </c:tx>
          <c:spPr>
            <a:solidFill>
              <a:schemeClr val="accent1"/>
            </a:solidFill>
          </c:spPr>
          <c:invertIfNegative val="0"/>
          <c:dPt>
            <c:idx val="0"/>
            <c:invertIfNegative val="0"/>
            <c:bubble3D val="0"/>
            <c:extLst>
              <c:ext xmlns:c16="http://schemas.microsoft.com/office/drawing/2014/chart" uri="{C3380CC4-5D6E-409C-BE32-E72D297353CC}">
                <c16:uniqueId val="{00000000-0795-4799-8AFF-49E94B6D223B}"/>
              </c:ext>
            </c:extLst>
          </c:dPt>
          <c:cat>
            <c:strRef>
              <c:f>Sheet1!$A$2:$A$8</c:f>
              <c:strCache>
                <c:ptCount val="7"/>
                <c:pt idx="0">
                  <c:v>New listings</c:v>
                </c:pt>
                <c:pt idx="1">
                  <c:v>Pending sales</c:v>
                </c:pt>
                <c:pt idx="2">
                  <c:v>Closed sales</c:v>
                </c:pt>
                <c:pt idx="3">
                  <c:v>Homes for sale</c:v>
                </c:pt>
                <c:pt idx="4">
                  <c:v>Mo supply</c:v>
                </c:pt>
                <c:pt idx="5">
                  <c:v>Median sales price</c:v>
                </c:pt>
                <c:pt idx="6">
                  <c:v>Avg sales price</c:v>
                </c:pt>
              </c:strCache>
            </c:strRef>
          </c:cat>
          <c:val>
            <c:numRef>
              <c:f>Sheet1!$B$2:$B$8</c:f>
              <c:numCache>
                <c:formatCode>General</c:formatCode>
                <c:ptCount val="7"/>
                <c:pt idx="0">
                  <c:v>-68.400000000000006</c:v>
                </c:pt>
                <c:pt idx="1">
                  <c:v>-66.600000000000009</c:v>
                </c:pt>
                <c:pt idx="2">
                  <c:v>-29.299999999999997</c:v>
                </c:pt>
                <c:pt idx="3">
                  <c:v>-17.599999999999998</c:v>
                </c:pt>
                <c:pt idx="4">
                  <c:v>-10.299999999999999</c:v>
                </c:pt>
                <c:pt idx="5">
                  <c:v>-2.6</c:v>
                </c:pt>
                <c:pt idx="6">
                  <c:v>2.7</c:v>
                </c:pt>
              </c:numCache>
            </c:numRef>
          </c:val>
          <c:extLst>
            <c:ext xmlns:c16="http://schemas.microsoft.com/office/drawing/2014/chart" uri="{C3380CC4-5D6E-409C-BE32-E72D297353CC}">
              <c16:uniqueId val="{00000001-01E9-4AD8-A23E-6D79A4FBC2B1}"/>
            </c:ext>
          </c:extLst>
        </c:ser>
        <c:ser>
          <c:idx val="0"/>
          <c:order val="1"/>
          <c:tx>
            <c:v>Aug</c:v>
          </c:tx>
          <c:spPr>
            <a:solidFill>
              <a:schemeClr val="accent2"/>
            </a:solidFill>
          </c:spPr>
          <c:invertIfNegative val="0"/>
          <c:val>
            <c:numRef>
              <c:f>Sheet1!$C$2:$C$8</c:f>
              <c:numCache>
                <c:formatCode>General</c:formatCode>
                <c:ptCount val="7"/>
                <c:pt idx="0">
                  <c:v>17.600000000000001</c:v>
                </c:pt>
                <c:pt idx="1">
                  <c:v>40.5</c:v>
                </c:pt>
                <c:pt idx="2">
                  <c:v>-14.7</c:v>
                </c:pt>
                <c:pt idx="3">
                  <c:v>-20.8</c:v>
                </c:pt>
                <c:pt idx="4">
                  <c:v>-19.3</c:v>
                </c:pt>
                <c:pt idx="5">
                  <c:v>7.7</c:v>
                </c:pt>
                <c:pt idx="6">
                  <c:v>11.7</c:v>
                </c:pt>
              </c:numCache>
            </c:numRef>
          </c:val>
          <c:extLst>
            <c:ext xmlns:c16="http://schemas.microsoft.com/office/drawing/2014/chart" uri="{C3380CC4-5D6E-409C-BE32-E72D297353CC}">
              <c16:uniqueId val="{00000000-5F72-4614-B3F7-E619D1EDC4F2}"/>
            </c:ext>
          </c:extLst>
        </c:ser>
        <c:dLbls>
          <c:showLegendKey val="0"/>
          <c:showVal val="0"/>
          <c:showCatName val="0"/>
          <c:showSerName val="0"/>
          <c:showPercent val="0"/>
          <c:showBubbleSize val="0"/>
        </c:dLbls>
        <c:gapWidth val="50"/>
        <c:axId val="240968480"/>
        <c:axId val="240969040"/>
      </c:barChart>
      <c:catAx>
        <c:axId val="240968480"/>
        <c:scaling>
          <c:orientation val="maxMin"/>
        </c:scaling>
        <c:delete val="0"/>
        <c:axPos val="l"/>
        <c:numFmt formatCode="@" sourceLinked="0"/>
        <c:majorTickMark val="cross"/>
        <c:minorTickMark val="none"/>
        <c:tickLblPos val="low"/>
        <c:spPr>
          <a:ln w="12700">
            <a:solidFill>
              <a:srgbClr val="464B50"/>
            </a:solidFill>
          </a:ln>
        </c:spPr>
        <c:txPr>
          <a:bodyPr rot="0" vert="horz"/>
          <a:lstStyle/>
          <a:p>
            <a:pPr>
              <a:defRPr sz="2000" baseline="0">
                <a:solidFill>
                  <a:schemeClr val="bg1"/>
                </a:solidFill>
              </a:defRPr>
            </a:pPr>
            <a:endParaRPr lang="en-US"/>
          </a:p>
        </c:txPr>
        <c:crossAx val="240969040"/>
        <c:crossesAt val="0"/>
        <c:auto val="1"/>
        <c:lblAlgn val="ctr"/>
        <c:lblOffset val="100"/>
        <c:tickLblSkip val="1"/>
        <c:tickMarkSkip val="1"/>
        <c:noMultiLvlLbl val="0"/>
      </c:catAx>
      <c:valAx>
        <c:axId val="240969040"/>
        <c:scaling>
          <c:orientation val="minMax"/>
          <c:min val="-70"/>
        </c:scaling>
        <c:delete val="0"/>
        <c:axPos val="b"/>
        <c:majorGridlines>
          <c:spPr>
            <a:ln w="12700">
              <a:solidFill>
                <a:srgbClr val="91969B"/>
              </a:solidFill>
            </a:ln>
          </c:spPr>
        </c:majorGridlines>
        <c:numFmt formatCode="0" sourceLinked="0"/>
        <c:majorTickMark val="cross"/>
        <c:minorTickMark val="none"/>
        <c:tickLblPos val="high"/>
        <c:spPr>
          <a:ln w="12700">
            <a:solidFill>
              <a:srgbClr val="464B50"/>
            </a:solidFill>
          </a:ln>
        </c:spPr>
        <c:txPr>
          <a:bodyPr rot="0" vert="horz"/>
          <a:lstStyle/>
          <a:p>
            <a:pPr>
              <a:defRPr sz="2000" baseline="0">
                <a:solidFill>
                  <a:schemeClr val="bg1"/>
                </a:solidFill>
              </a:defRPr>
            </a:pPr>
            <a:endParaRPr lang="en-US"/>
          </a:p>
        </c:txPr>
        <c:crossAx val="240968480"/>
        <c:crosses val="max"/>
        <c:crossBetween val="between"/>
        <c:majorUnit val="10"/>
      </c:valAx>
      <c:spPr>
        <a:ln w="12700">
          <a:solidFill>
            <a:srgbClr val="464B50"/>
          </a:solidFill>
        </a:ln>
      </c:spPr>
    </c:plotArea>
    <c:legend>
      <c:legendPos val="r"/>
      <c:layout>
        <c:manualLayout>
          <c:xMode val="edge"/>
          <c:yMode val="edge"/>
          <c:x val="0.77198150689879363"/>
          <c:y val="0.44895415242905956"/>
          <c:w val="0.1500368417250596"/>
          <c:h val="0.1654876838508394"/>
        </c:manualLayout>
      </c:layout>
      <c:overlay val="0"/>
      <c:spPr>
        <a:solidFill>
          <a:srgbClr val="FFFFFF"/>
        </a:solidFill>
      </c:spPr>
      <c:txPr>
        <a:bodyPr/>
        <a:lstStyle/>
        <a:p>
          <a:pPr>
            <a:defRPr sz="20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35826771653544"/>
          <c:y val="6.5933264002377062E-2"/>
          <c:w val="0.80900153517649964"/>
          <c:h val="0.82564421334125682"/>
        </c:manualLayout>
      </c:layout>
      <c:barChart>
        <c:barDir val="bar"/>
        <c:grouping val="clustered"/>
        <c:varyColors val="0"/>
        <c:ser>
          <c:idx val="0"/>
          <c:order val="0"/>
          <c:tx>
            <c:strRef>
              <c:f>Sheet1!$B$1</c:f>
              <c:strCache>
                <c:ptCount val="1"/>
                <c:pt idx="0">
                  <c:v>Full history</c:v>
                </c:pt>
              </c:strCache>
            </c:strRef>
          </c:tx>
          <c:spPr>
            <a:solidFill>
              <a:schemeClr val="accent1"/>
            </a:solidFill>
            <a:ln w="25277">
              <a:noFill/>
            </a:ln>
          </c:spPr>
          <c:invertIfNegative val="0"/>
          <c:dPt>
            <c:idx val="4"/>
            <c:invertIfNegative val="0"/>
            <c:bubble3D val="0"/>
            <c:extLst>
              <c:ext xmlns:c16="http://schemas.microsoft.com/office/drawing/2014/chart" uri="{C3380CC4-5D6E-409C-BE32-E72D297353CC}">
                <c16:uniqueId val="{00000000-E44D-44B3-8DB4-00E000FED4D2}"/>
              </c:ext>
            </c:extLst>
          </c:dPt>
          <c:dPt>
            <c:idx val="6"/>
            <c:invertIfNegative val="0"/>
            <c:bubble3D val="0"/>
            <c:extLst>
              <c:ext xmlns:c16="http://schemas.microsoft.com/office/drawing/2014/chart" uri="{C3380CC4-5D6E-409C-BE32-E72D297353CC}">
                <c16:uniqueId val="{00000001-E44D-44B3-8DB4-00E000FED4D2}"/>
              </c:ext>
            </c:extLst>
          </c:dPt>
          <c:dPt>
            <c:idx val="7"/>
            <c:invertIfNegative val="0"/>
            <c:bubble3D val="0"/>
            <c:extLst>
              <c:ext xmlns:c16="http://schemas.microsoft.com/office/drawing/2014/chart" uri="{C3380CC4-5D6E-409C-BE32-E72D297353CC}">
                <c16:uniqueId val="{00000002-E44D-44B3-8DB4-00E000FED4D2}"/>
              </c:ext>
            </c:extLst>
          </c:dPt>
          <c:dPt>
            <c:idx val="8"/>
            <c:invertIfNegative val="0"/>
            <c:bubble3D val="0"/>
            <c:extLst>
              <c:ext xmlns:c16="http://schemas.microsoft.com/office/drawing/2014/chart" uri="{C3380CC4-5D6E-409C-BE32-E72D297353CC}">
                <c16:uniqueId val="{00000003-E44D-44B3-8DB4-00E000FED4D2}"/>
              </c:ext>
            </c:extLst>
          </c:dPt>
          <c:dPt>
            <c:idx val="9"/>
            <c:invertIfNegative val="0"/>
            <c:bubble3D val="0"/>
            <c:extLst>
              <c:ext xmlns:c16="http://schemas.microsoft.com/office/drawing/2014/chart" uri="{C3380CC4-5D6E-409C-BE32-E72D297353CC}">
                <c16:uniqueId val="{00000004-E44D-44B3-8DB4-00E000FED4D2}"/>
              </c:ext>
            </c:extLst>
          </c:dPt>
          <c:dPt>
            <c:idx val="10"/>
            <c:invertIfNegative val="0"/>
            <c:bubble3D val="0"/>
            <c:extLst>
              <c:ext xmlns:c16="http://schemas.microsoft.com/office/drawing/2014/chart" uri="{C3380CC4-5D6E-409C-BE32-E72D297353CC}">
                <c16:uniqueId val="{00000005-E44D-44B3-8DB4-00E000FED4D2}"/>
              </c:ext>
            </c:extLst>
          </c:dPt>
          <c:dPt>
            <c:idx val="11"/>
            <c:invertIfNegative val="0"/>
            <c:bubble3D val="0"/>
            <c:extLst>
              <c:ext xmlns:c16="http://schemas.microsoft.com/office/drawing/2014/chart" uri="{C3380CC4-5D6E-409C-BE32-E72D297353CC}">
                <c16:uniqueId val="{00000006-E44D-44B3-8DB4-00E000FED4D2}"/>
              </c:ext>
            </c:extLst>
          </c:dPt>
          <c:dPt>
            <c:idx val="12"/>
            <c:invertIfNegative val="0"/>
            <c:bubble3D val="0"/>
            <c:extLst>
              <c:ext xmlns:c16="http://schemas.microsoft.com/office/drawing/2014/chart" uri="{C3380CC4-5D6E-409C-BE32-E72D297353CC}">
                <c16:uniqueId val="{00000007-E44D-44B3-8DB4-00E000FED4D2}"/>
              </c:ext>
            </c:extLst>
          </c:dPt>
          <c:dPt>
            <c:idx val="13"/>
            <c:invertIfNegative val="0"/>
            <c:bubble3D val="0"/>
            <c:extLst>
              <c:ext xmlns:c16="http://schemas.microsoft.com/office/drawing/2014/chart" uri="{C3380CC4-5D6E-409C-BE32-E72D297353CC}">
                <c16:uniqueId val="{00000008-E44D-44B3-8DB4-00E000FED4D2}"/>
              </c:ext>
            </c:extLst>
          </c:dPt>
          <c:dPt>
            <c:idx val="14"/>
            <c:invertIfNegative val="0"/>
            <c:bubble3D val="0"/>
            <c:extLst>
              <c:ext xmlns:c16="http://schemas.microsoft.com/office/drawing/2014/chart" uri="{C3380CC4-5D6E-409C-BE32-E72D297353CC}">
                <c16:uniqueId val="{00000009-E44D-44B3-8DB4-00E000FED4D2}"/>
              </c:ext>
            </c:extLst>
          </c:dPt>
          <c:cat>
            <c:strRef>
              <c:f>Sheet1!$A$2:$A$4</c:f>
              <c:strCache>
                <c:ptCount val="3"/>
                <c:pt idx="0">
                  <c:v>All funds spending</c:v>
                </c:pt>
                <c:pt idx="1">
                  <c:v>Sales taxes</c:v>
                </c:pt>
                <c:pt idx="2">
                  <c:v>Personal income taxes</c:v>
                </c:pt>
              </c:strCache>
            </c:strRef>
          </c:cat>
          <c:val>
            <c:numRef>
              <c:f>Sheet1!$B$2:$B$4</c:f>
              <c:numCache>
                <c:formatCode>General</c:formatCode>
                <c:ptCount val="3"/>
                <c:pt idx="0">
                  <c:v>-4.2</c:v>
                </c:pt>
                <c:pt idx="1">
                  <c:v>-8.6</c:v>
                </c:pt>
                <c:pt idx="2">
                  <c:v>-6.8</c:v>
                </c:pt>
              </c:numCache>
            </c:numRef>
          </c:val>
          <c:extLst>
            <c:ext xmlns:c16="http://schemas.microsoft.com/office/drawing/2014/chart" uri="{C3380CC4-5D6E-409C-BE32-E72D297353CC}">
              <c16:uniqueId val="{0000000A-E44D-44B3-8DB4-00E000FED4D2}"/>
            </c:ext>
          </c:extLst>
        </c:ser>
        <c:dLbls>
          <c:showLegendKey val="0"/>
          <c:showVal val="0"/>
          <c:showCatName val="0"/>
          <c:showSerName val="0"/>
          <c:showPercent val="0"/>
          <c:showBubbleSize val="0"/>
        </c:dLbls>
        <c:gapWidth val="50"/>
        <c:axId val="1226308064"/>
        <c:axId val="1226303712"/>
      </c:barChart>
      <c:catAx>
        <c:axId val="1226308064"/>
        <c:scaling>
          <c:orientation val="minMax"/>
        </c:scaling>
        <c:delete val="0"/>
        <c:axPos val="l"/>
        <c:numFmt formatCode="General" sourceLinked="1"/>
        <c:majorTickMark val="cross"/>
        <c:minorTickMark val="none"/>
        <c:tickLblPos val="low"/>
        <c:spPr>
          <a:ln w="12639">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1226303712"/>
        <c:crosses val="autoZero"/>
        <c:auto val="0"/>
        <c:lblAlgn val="ctr"/>
        <c:lblOffset val="100"/>
        <c:tickLblSkip val="1"/>
        <c:tickMarkSkip val="1"/>
        <c:noMultiLvlLbl val="0"/>
      </c:catAx>
      <c:valAx>
        <c:axId val="1226303712"/>
        <c:scaling>
          <c:orientation val="minMax"/>
          <c:max val="0"/>
          <c:min val="-10"/>
        </c:scaling>
        <c:delete val="0"/>
        <c:axPos val="b"/>
        <c:majorGridlines>
          <c:spPr>
            <a:ln w="12639">
              <a:solidFill>
                <a:srgbClr val="91969B"/>
              </a:solidFill>
              <a:prstDash val="solid"/>
            </a:ln>
          </c:spPr>
        </c:majorGridlines>
        <c:numFmt formatCode="0" sourceLinked="0"/>
        <c:majorTickMark val="cross"/>
        <c:minorTickMark val="none"/>
        <c:tickLblPos val="nextTo"/>
        <c:spPr>
          <a:ln w="12639">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1226308064"/>
        <c:crosses val="autoZero"/>
        <c:crossBetween val="between"/>
        <c:majorUnit val="2"/>
      </c:valAx>
      <c:spPr>
        <a:noFill/>
        <a:ln w="12639">
          <a:solidFill>
            <a:srgbClr val="464B50"/>
          </a:solidFill>
          <a:prstDash val="solid"/>
        </a:ln>
      </c:spPr>
    </c:plotArea>
    <c:plotVisOnly val="1"/>
    <c:dispBlanksAs val="gap"/>
    <c:showDLblsOverMax val="0"/>
  </c:chart>
  <c:spPr>
    <a:noFill/>
    <a:ln>
      <a:noFill/>
    </a:ln>
  </c:spPr>
  <c:txPr>
    <a:bodyPr/>
    <a:lstStyle/>
    <a:p>
      <a:pPr>
        <a:defRPr sz="1990"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9262269511178E-2"/>
          <c:y val="3.5274896752251962E-2"/>
          <c:w val="0.93294708563169448"/>
          <c:h val="0.81487516027231055"/>
        </c:manualLayout>
      </c:layout>
      <c:lineChart>
        <c:grouping val="standard"/>
        <c:varyColors val="0"/>
        <c:ser>
          <c:idx val="1"/>
          <c:order val="0"/>
          <c:tx>
            <c:strRef>
              <c:f>Sheet1!$B$1</c:f>
              <c:strCache>
                <c:ptCount val="1"/>
                <c:pt idx="0">
                  <c:v>New York City</c:v>
                </c:pt>
              </c:strCache>
            </c:strRef>
          </c:tx>
          <c:spPr>
            <a:ln w="50800">
              <a:solidFill>
                <a:schemeClr val="accent1"/>
              </a:solidFill>
            </a:ln>
          </c:spPr>
          <c:marker>
            <c:symbol val="none"/>
          </c:marker>
          <c:cat>
            <c:strRef>
              <c:f>Sheet1!$A$19:$A$46</c:f>
              <c:strCache>
                <c:ptCount val="28"/>
                <c:pt idx="0">
                  <c:v>18</c:v>
                </c:pt>
                <c:pt idx="1">
                  <c:v>18</c:v>
                </c:pt>
                <c:pt idx="2">
                  <c:v>18</c:v>
                </c:pt>
                <c:pt idx="3">
                  <c:v>18</c:v>
                </c:pt>
                <c:pt idx="4">
                  <c:v>19</c:v>
                </c:pt>
                <c:pt idx="5">
                  <c:v>19</c:v>
                </c:pt>
                <c:pt idx="6">
                  <c:v>19</c:v>
                </c:pt>
                <c:pt idx="7">
                  <c:v>19</c:v>
                </c:pt>
                <c:pt idx="8">
                  <c:v>20</c:v>
                </c:pt>
                <c:pt idx="9">
                  <c:v>20</c:v>
                </c:pt>
                <c:pt idx="10">
                  <c:v>20</c:v>
                </c:pt>
                <c:pt idx="11">
                  <c:v>20</c:v>
                </c:pt>
                <c:pt idx="12">
                  <c:v>21F</c:v>
                </c:pt>
                <c:pt idx="13">
                  <c:v>21</c:v>
                </c:pt>
                <c:pt idx="14">
                  <c:v>21</c:v>
                </c:pt>
                <c:pt idx="15">
                  <c:v>21</c:v>
                </c:pt>
                <c:pt idx="16">
                  <c:v>22F</c:v>
                </c:pt>
                <c:pt idx="17">
                  <c:v>22</c:v>
                </c:pt>
                <c:pt idx="18">
                  <c:v>22</c:v>
                </c:pt>
                <c:pt idx="19">
                  <c:v>22</c:v>
                </c:pt>
                <c:pt idx="20">
                  <c:v>23F</c:v>
                </c:pt>
                <c:pt idx="21">
                  <c:v>23</c:v>
                </c:pt>
                <c:pt idx="22">
                  <c:v>23</c:v>
                </c:pt>
                <c:pt idx="23">
                  <c:v>23</c:v>
                </c:pt>
                <c:pt idx="24">
                  <c:v>24F</c:v>
                </c:pt>
                <c:pt idx="25">
                  <c:v>24</c:v>
                </c:pt>
                <c:pt idx="26">
                  <c:v>24</c:v>
                </c:pt>
                <c:pt idx="27">
                  <c:v>24</c:v>
                </c:pt>
              </c:strCache>
            </c:strRef>
          </c:cat>
          <c:val>
            <c:numRef>
              <c:f>Sheet1!$B$19:$B$46</c:f>
              <c:numCache>
                <c:formatCode>General</c:formatCode>
                <c:ptCount val="28"/>
                <c:pt idx="0">
                  <c:v>4.2561</c:v>
                </c:pt>
                <c:pt idx="1">
                  <c:v>4.1306000000000003</c:v>
                </c:pt>
                <c:pt idx="2">
                  <c:v>3.9049</c:v>
                </c:pt>
                <c:pt idx="3">
                  <c:v>3.9445999999999999</c:v>
                </c:pt>
                <c:pt idx="4">
                  <c:v>3.9226000000000001</c:v>
                </c:pt>
                <c:pt idx="5">
                  <c:v>3.7553000000000001</c:v>
                </c:pt>
                <c:pt idx="6">
                  <c:v>3.6233</c:v>
                </c:pt>
                <c:pt idx="7">
                  <c:v>3.5769000000000002</c:v>
                </c:pt>
                <c:pt idx="8">
                  <c:v>3.597</c:v>
                </c:pt>
                <c:pt idx="9">
                  <c:v>16.8371</c:v>
                </c:pt>
                <c:pt idx="10">
                  <c:v>13.85</c:v>
                </c:pt>
                <c:pt idx="11">
                  <c:v>14.6876</c:v>
                </c:pt>
                <c:pt idx="12">
                  <c:v>14.528600000000001</c:v>
                </c:pt>
                <c:pt idx="13">
                  <c:v>13.776199999999999</c:v>
                </c:pt>
                <c:pt idx="14">
                  <c:v>12.274699999999999</c:v>
                </c:pt>
                <c:pt idx="15">
                  <c:v>11.067500000000001</c:v>
                </c:pt>
                <c:pt idx="16">
                  <c:v>9.8857999999999997</c:v>
                </c:pt>
                <c:pt idx="17">
                  <c:v>8.6885999999999992</c:v>
                </c:pt>
                <c:pt idx="18">
                  <c:v>7.5846999999999998</c:v>
                </c:pt>
                <c:pt idx="19">
                  <c:v>6.6022999999999996</c:v>
                </c:pt>
                <c:pt idx="20">
                  <c:v>5.8288000000000002</c:v>
                </c:pt>
                <c:pt idx="21">
                  <c:v>5.3421000000000003</c:v>
                </c:pt>
                <c:pt idx="22">
                  <c:v>5.0061999999999998</c:v>
                </c:pt>
                <c:pt idx="23">
                  <c:v>4.7807000000000004</c:v>
                </c:pt>
                <c:pt idx="24">
                  <c:v>4.7229000000000001</c:v>
                </c:pt>
                <c:pt idx="25">
                  <c:v>4.7361000000000004</c:v>
                </c:pt>
                <c:pt idx="26">
                  <c:v>4.8125999999999998</c:v>
                </c:pt>
                <c:pt idx="27">
                  <c:v>4.9035000000000002</c:v>
                </c:pt>
              </c:numCache>
            </c:numRef>
          </c:val>
          <c:smooth val="0"/>
          <c:extLst>
            <c:ext xmlns:c16="http://schemas.microsoft.com/office/drawing/2014/chart" uri="{C3380CC4-5D6E-409C-BE32-E72D297353CC}">
              <c16:uniqueId val="{00000003-59EF-4A41-AE32-ABAD9C73547A}"/>
            </c:ext>
          </c:extLst>
        </c:ser>
        <c:ser>
          <c:idx val="2"/>
          <c:order val="1"/>
          <c:tx>
            <c:strRef>
              <c:f>Sheet1!$C$1</c:f>
              <c:strCache>
                <c:ptCount val="1"/>
                <c:pt idx="0">
                  <c:v>New York</c:v>
                </c:pt>
              </c:strCache>
            </c:strRef>
          </c:tx>
          <c:spPr>
            <a:ln w="50800">
              <a:solidFill>
                <a:schemeClr val="accent2"/>
              </a:solidFill>
            </a:ln>
          </c:spPr>
          <c:marker>
            <c:symbol val="none"/>
          </c:marker>
          <c:cat>
            <c:strRef>
              <c:f>Sheet1!$A$19:$A$46</c:f>
              <c:strCache>
                <c:ptCount val="28"/>
                <c:pt idx="0">
                  <c:v>18</c:v>
                </c:pt>
                <c:pt idx="1">
                  <c:v>18</c:v>
                </c:pt>
                <c:pt idx="2">
                  <c:v>18</c:v>
                </c:pt>
                <c:pt idx="3">
                  <c:v>18</c:v>
                </c:pt>
                <c:pt idx="4">
                  <c:v>19</c:v>
                </c:pt>
                <c:pt idx="5">
                  <c:v>19</c:v>
                </c:pt>
                <c:pt idx="6">
                  <c:v>19</c:v>
                </c:pt>
                <c:pt idx="7">
                  <c:v>19</c:v>
                </c:pt>
                <c:pt idx="8">
                  <c:v>20</c:v>
                </c:pt>
                <c:pt idx="9">
                  <c:v>20</c:v>
                </c:pt>
                <c:pt idx="10">
                  <c:v>20</c:v>
                </c:pt>
                <c:pt idx="11">
                  <c:v>20</c:v>
                </c:pt>
                <c:pt idx="12">
                  <c:v>21F</c:v>
                </c:pt>
                <c:pt idx="13">
                  <c:v>21</c:v>
                </c:pt>
                <c:pt idx="14">
                  <c:v>21</c:v>
                </c:pt>
                <c:pt idx="15">
                  <c:v>21</c:v>
                </c:pt>
                <c:pt idx="16">
                  <c:v>22F</c:v>
                </c:pt>
                <c:pt idx="17">
                  <c:v>22</c:v>
                </c:pt>
                <c:pt idx="18">
                  <c:v>22</c:v>
                </c:pt>
                <c:pt idx="19">
                  <c:v>22</c:v>
                </c:pt>
                <c:pt idx="20">
                  <c:v>23F</c:v>
                </c:pt>
                <c:pt idx="21">
                  <c:v>23</c:v>
                </c:pt>
                <c:pt idx="22">
                  <c:v>23</c:v>
                </c:pt>
                <c:pt idx="23">
                  <c:v>23</c:v>
                </c:pt>
                <c:pt idx="24">
                  <c:v>24F</c:v>
                </c:pt>
                <c:pt idx="25">
                  <c:v>24</c:v>
                </c:pt>
                <c:pt idx="26">
                  <c:v>24</c:v>
                </c:pt>
                <c:pt idx="27">
                  <c:v>24</c:v>
                </c:pt>
              </c:strCache>
            </c:strRef>
          </c:cat>
          <c:val>
            <c:numRef>
              <c:f>Sheet1!$C$19:$C$46</c:f>
              <c:numCache>
                <c:formatCode>0.00</c:formatCode>
                <c:ptCount val="28"/>
                <c:pt idx="0">
                  <c:v>4.4667000000000003</c:v>
                </c:pt>
                <c:pt idx="1">
                  <c:v>4.2</c:v>
                </c:pt>
                <c:pt idx="2">
                  <c:v>3.9333</c:v>
                </c:pt>
                <c:pt idx="3">
                  <c:v>3.9666999999999999</c:v>
                </c:pt>
                <c:pt idx="4">
                  <c:v>4</c:v>
                </c:pt>
                <c:pt idx="5">
                  <c:v>3.9666999999999999</c:v>
                </c:pt>
                <c:pt idx="6">
                  <c:v>3.9</c:v>
                </c:pt>
                <c:pt idx="7">
                  <c:v>3.9</c:v>
                </c:pt>
                <c:pt idx="8">
                  <c:v>3.8666999999999998</c:v>
                </c:pt>
                <c:pt idx="9">
                  <c:v>15.1333</c:v>
                </c:pt>
                <c:pt idx="10">
                  <c:v>10.877700000000001</c:v>
                </c:pt>
                <c:pt idx="11">
                  <c:v>10.940799999999999</c:v>
                </c:pt>
                <c:pt idx="12">
                  <c:v>10.7386</c:v>
                </c:pt>
                <c:pt idx="13">
                  <c:v>10.388</c:v>
                </c:pt>
                <c:pt idx="14">
                  <c:v>9.8434000000000008</c:v>
                </c:pt>
                <c:pt idx="15">
                  <c:v>9.1910000000000007</c:v>
                </c:pt>
                <c:pt idx="16">
                  <c:v>8.4663000000000004</c:v>
                </c:pt>
                <c:pt idx="17">
                  <c:v>7.7413999999999996</c:v>
                </c:pt>
                <c:pt idx="18">
                  <c:v>7.0650000000000004</c:v>
                </c:pt>
                <c:pt idx="19">
                  <c:v>6.4519000000000002</c:v>
                </c:pt>
                <c:pt idx="20">
                  <c:v>5.9276999999999997</c:v>
                </c:pt>
                <c:pt idx="21">
                  <c:v>5.5544000000000002</c:v>
                </c:pt>
                <c:pt idx="22">
                  <c:v>5.2918000000000003</c:v>
                </c:pt>
                <c:pt idx="23">
                  <c:v>5.1021999999999998</c:v>
                </c:pt>
                <c:pt idx="24">
                  <c:v>5.0449000000000002</c:v>
                </c:pt>
                <c:pt idx="25">
                  <c:v>5.0418000000000003</c:v>
                </c:pt>
                <c:pt idx="26">
                  <c:v>5.0503999999999998</c:v>
                </c:pt>
                <c:pt idx="27">
                  <c:v>5.0727000000000002</c:v>
                </c:pt>
              </c:numCache>
            </c:numRef>
          </c:val>
          <c:smooth val="0"/>
          <c:extLst>
            <c:ext xmlns:c16="http://schemas.microsoft.com/office/drawing/2014/chart" uri="{C3380CC4-5D6E-409C-BE32-E72D297353CC}">
              <c16:uniqueId val="{00000004-59EF-4A41-AE32-ABAD9C73547A}"/>
            </c:ext>
          </c:extLst>
        </c:ser>
        <c:ser>
          <c:idx val="4"/>
          <c:order val="2"/>
          <c:tx>
            <c:strRef>
              <c:f>Sheet1!$D$1</c:f>
              <c:strCache>
                <c:ptCount val="1"/>
                <c:pt idx="0">
                  <c:v>U.S.</c:v>
                </c:pt>
              </c:strCache>
            </c:strRef>
          </c:tx>
          <c:spPr>
            <a:ln w="50800">
              <a:solidFill>
                <a:schemeClr val="accent3"/>
              </a:solidFill>
            </a:ln>
          </c:spPr>
          <c:marker>
            <c:symbol val="none"/>
          </c:marker>
          <c:cat>
            <c:strRef>
              <c:f>Sheet1!$A$19:$A$46</c:f>
              <c:strCache>
                <c:ptCount val="28"/>
                <c:pt idx="0">
                  <c:v>18</c:v>
                </c:pt>
                <c:pt idx="1">
                  <c:v>18</c:v>
                </c:pt>
                <c:pt idx="2">
                  <c:v>18</c:v>
                </c:pt>
                <c:pt idx="3">
                  <c:v>18</c:v>
                </c:pt>
                <c:pt idx="4">
                  <c:v>19</c:v>
                </c:pt>
                <c:pt idx="5">
                  <c:v>19</c:v>
                </c:pt>
                <c:pt idx="6">
                  <c:v>19</c:v>
                </c:pt>
                <c:pt idx="7">
                  <c:v>19</c:v>
                </c:pt>
                <c:pt idx="8">
                  <c:v>20</c:v>
                </c:pt>
                <c:pt idx="9">
                  <c:v>20</c:v>
                </c:pt>
                <c:pt idx="10">
                  <c:v>20</c:v>
                </c:pt>
                <c:pt idx="11">
                  <c:v>20</c:v>
                </c:pt>
                <c:pt idx="12">
                  <c:v>21F</c:v>
                </c:pt>
                <c:pt idx="13">
                  <c:v>21</c:v>
                </c:pt>
                <c:pt idx="14">
                  <c:v>21</c:v>
                </c:pt>
                <c:pt idx="15">
                  <c:v>21</c:v>
                </c:pt>
                <c:pt idx="16">
                  <c:v>22F</c:v>
                </c:pt>
                <c:pt idx="17">
                  <c:v>22</c:v>
                </c:pt>
                <c:pt idx="18">
                  <c:v>22</c:v>
                </c:pt>
                <c:pt idx="19">
                  <c:v>22</c:v>
                </c:pt>
                <c:pt idx="20">
                  <c:v>23F</c:v>
                </c:pt>
                <c:pt idx="21">
                  <c:v>23</c:v>
                </c:pt>
                <c:pt idx="22">
                  <c:v>23</c:v>
                </c:pt>
                <c:pt idx="23">
                  <c:v>23</c:v>
                </c:pt>
                <c:pt idx="24">
                  <c:v>24F</c:v>
                </c:pt>
                <c:pt idx="25">
                  <c:v>24</c:v>
                </c:pt>
                <c:pt idx="26">
                  <c:v>24</c:v>
                </c:pt>
                <c:pt idx="27">
                  <c:v>24</c:v>
                </c:pt>
              </c:strCache>
            </c:strRef>
          </c:cat>
          <c:val>
            <c:numRef>
              <c:f>Sheet1!$D$19:$D$46</c:f>
              <c:numCache>
                <c:formatCode>General</c:formatCode>
                <c:ptCount val="28"/>
                <c:pt idx="0">
                  <c:v>4.0667</c:v>
                </c:pt>
                <c:pt idx="1">
                  <c:v>3.9333</c:v>
                </c:pt>
                <c:pt idx="2">
                  <c:v>3.7667000000000002</c:v>
                </c:pt>
                <c:pt idx="3">
                  <c:v>3.8</c:v>
                </c:pt>
                <c:pt idx="4">
                  <c:v>3.8666999999999998</c:v>
                </c:pt>
                <c:pt idx="5">
                  <c:v>3.6333000000000002</c:v>
                </c:pt>
                <c:pt idx="6">
                  <c:v>3.6333000000000002</c:v>
                </c:pt>
                <c:pt idx="7">
                  <c:v>3.5333000000000001</c:v>
                </c:pt>
                <c:pt idx="8">
                  <c:v>3.8332999999999999</c:v>
                </c:pt>
                <c:pt idx="9" formatCode="_(* #,##0.00_);_(* \(#,##0.00\);_(* &quot;-&quot;??_);_(@_)">
                  <c:v>13.033300000000001</c:v>
                </c:pt>
                <c:pt idx="10" formatCode="_(* #,##0.00_);_(* \(#,##0.00\);_(* &quot;-&quot;??_);_(@_)">
                  <c:v>8.9092000000000002</c:v>
                </c:pt>
                <c:pt idx="11" formatCode="_(* #,##0.00_);_(* \(#,##0.00\);_(* &quot;-&quot;??_);_(@_)">
                  <c:v>9.1212999999999997</c:v>
                </c:pt>
                <c:pt idx="12" formatCode="_(* #,##0.00_);_(* \(#,##0.00\);_(* &quot;-&quot;??_);_(@_)">
                  <c:v>8.9382999999999999</c:v>
                </c:pt>
                <c:pt idx="13" formatCode="_(* #,##0.00_);_(* \(#,##0.00\);_(* &quot;-&quot;??_);_(@_)">
                  <c:v>8.6602999999999994</c:v>
                </c:pt>
                <c:pt idx="14" formatCode="_(* #,##0.00_);_(* \(#,##0.00\);_(* &quot;-&quot;??_);_(@_)">
                  <c:v>8.2935999999999996</c:v>
                </c:pt>
                <c:pt idx="15" formatCode="_(* #,##0.00_);_(* \(#,##0.00\);_(* &quot;-&quot;??_);_(@_)">
                  <c:v>7.8000999999999996</c:v>
                </c:pt>
                <c:pt idx="16" formatCode="_(* #,##0.00_);_(* \(#,##0.00\);_(* &quot;-&quot;??_);_(@_)">
                  <c:v>7.2488000000000001</c:v>
                </c:pt>
                <c:pt idx="17" formatCode="_(* #,##0.00_);_(* \(#,##0.00\);_(* &quot;-&quot;??_);_(@_)">
                  <c:v>6.6841999999999997</c:v>
                </c:pt>
                <c:pt idx="18" formatCode="_(* #,##0.00_);_(* \(#,##0.00\);_(* &quot;-&quot;??_);_(@_)">
                  <c:v>6.1501000000000001</c:v>
                </c:pt>
                <c:pt idx="19" formatCode="_(* #,##0.00_);_(* \(#,##0.00\);_(* &quot;-&quot;??_);_(@_)">
                  <c:v>5.6497000000000002</c:v>
                </c:pt>
                <c:pt idx="20" formatCode="_(* #,##0.00_);_(* \(#,##0.00\);_(* &quot;-&quot;??_);_(@_)">
                  <c:v>5.1901000000000002</c:v>
                </c:pt>
                <c:pt idx="21" formatCode="_(* #,##0.00_);_(* \(#,##0.00\);_(* &quot;-&quot;??_);_(@_)">
                  <c:v>4.8525</c:v>
                </c:pt>
                <c:pt idx="22" formatCode="_(* #,##0.00_);_(* \(#,##0.00\);_(* &quot;-&quot;??_);_(@_)">
                  <c:v>4.6294000000000004</c:v>
                </c:pt>
                <c:pt idx="23" formatCode="_(* #,##0.00_);_(* \(#,##0.00\);_(* &quot;-&quot;??_);_(@_)">
                  <c:v>4.4931000000000001</c:v>
                </c:pt>
                <c:pt idx="24" formatCode="_(* #,##0.00_);_(* \(#,##0.00\);_(* &quot;-&quot;??_);_(@_)">
                  <c:v>4.4824999999999999</c:v>
                </c:pt>
                <c:pt idx="25" formatCode="_(* #,##0.00_);_(* \(#,##0.00\);_(* &quot;-&quot;??_);_(@_)">
                  <c:v>4.4878999999999998</c:v>
                </c:pt>
                <c:pt idx="26" formatCode="_(* #,##0.00_);_(* \(#,##0.00\);_(* &quot;-&quot;??_);_(@_)">
                  <c:v>4.5054999999999996</c:v>
                </c:pt>
                <c:pt idx="27" formatCode="_(* #,##0.00_);_(* \(#,##0.00\);_(* &quot;-&quot;??_);_(@_)">
                  <c:v>4.5399000000000003</c:v>
                </c:pt>
              </c:numCache>
            </c:numRef>
          </c:val>
          <c:smooth val="0"/>
          <c:extLst>
            <c:ext xmlns:c16="http://schemas.microsoft.com/office/drawing/2014/chart" uri="{C3380CC4-5D6E-409C-BE32-E72D297353CC}">
              <c16:uniqueId val="{00000000-09C8-46A8-807D-BE3C6245908E}"/>
            </c:ext>
          </c:extLst>
        </c:ser>
        <c:dLbls>
          <c:showLegendKey val="0"/>
          <c:showVal val="0"/>
          <c:showCatName val="0"/>
          <c:showSerName val="0"/>
          <c:showPercent val="0"/>
          <c:showBubbleSize val="0"/>
        </c:dLbls>
        <c:smooth val="0"/>
        <c:axId val="555314496"/>
        <c:axId val="555315056"/>
        <c:extLst/>
      </c:lineChart>
      <c:catAx>
        <c:axId val="555314496"/>
        <c:scaling>
          <c:orientation val="minMax"/>
        </c:scaling>
        <c:delete val="0"/>
        <c:axPos val="b"/>
        <c:numFmt formatCode="yy" sourceLinked="0"/>
        <c:majorTickMark val="cross"/>
        <c:minorTickMark val="none"/>
        <c:tickLblPos val="nextTo"/>
        <c:spPr>
          <a:ln w="12700">
            <a:solidFill>
              <a:srgbClr val="464B50"/>
            </a:solidFill>
          </a:ln>
        </c:spPr>
        <c:txPr>
          <a:bodyPr/>
          <a:lstStyle/>
          <a:p>
            <a:pPr>
              <a:defRPr sz="2000">
                <a:solidFill>
                  <a:schemeClr val="tx2"/>
                </a:solidFill>
              </a:defRPr>
            </a:pPr>
            <a:endParaRPr lang="en-US"/>
          </a:p>
        </c:txPr>
        <c:crossAx val="555315056"/>
        <c:crosses val="autoZero"/>
        <c:auto val="1"/>
        <c:lblAlgn val="ctr"/>
        <c:lblOffset val="100"/>
        <c:tickLblSkip val="4"/>
        <c:tickMarkSkip val="4"/>
        <c:noMultiLvlLbl val="1"/>
      </c:catAx>
      <c:valAx>
        <c:axId val="555315056"/>
        <c:scaling>
          <c:orientation val="minMax"/>
        </c:scaling>
        <c:delete val="0"/>
        <c:axPos val="l"/>
        <c:majorGridlines>
          <c:spPr>
            <a:ln>
              <a:solidFill>
                <a:srgbClr val="91969B"/>
              </a:solidFill>
            </a:ln>
          </c:spPr>
        </c:majorGridlines>
        <c:numFmt formatCode="0" sourceLinked="0"/>
        <c:majorTickMark val="cross"/>
        <c:minorTickMark val="none"/>
        <c:tickLblPos val="nextTo"/>
        <c:spPr>
          <a:ln w="12700">
            <a:solidFill>
              <a:srgbClr val="464B50"/>
            </a:solidFill>
          </a:ln>
        </c:spPr>
        <c:txPr>
          <a:bodyPr/>
          <a:lstStyle/>
          <a:p>
            <a:pPr>
              <a:defRPr sz="2000">
                <a:solidFill>
                  <a:schemeClr val="tx2"/>
                </a:solidFill>
              </a:defRPr>
            </a:pPr>
            <a:endParaRPr lang="en-US"/>
          </a:p>
        </c:txPr>
        <c:crossAx val="555314496"/>
        <c:crosses val="autoZero"/>
        <c:crossBetween val="midCat"/>
      </c:valAx>
      <c:spPr>
        <a:ln w="12700">
          <a:solidFill>
            <a:srgbClr val="464B50"/>
          </a:solidFill>
        </a:ln>
      </c:spPr>
    </c:plotArea>
    <c:legend>
      <c:legendPos val="l"/>
      <c:layout>
        <c:manualLayout>
          <c:xMode val="edge"/>
          <c:yMode val="edge"/>
          <c:x val="0.65232122968562067"/>
          <c:y val="7.1329958248744621E-2"/>
          <c:w val="0.23321202947694503"/>
          <c:h val="0.2477545529476837"/>
        </c:manualLayout>
      </c:layout>
      <c:overlay val="0"/>
      <c:spPr>
        <a:solidFill>
          <a:srgbClr val="FFFFFF"/>
        </a:solidFill>
      </c:spPr>
      <c:txPr>
        <a:bodyPr/>
        <a:lstStyle/>
        <a:p>
          <a:pPr>
            <a:defRPr sz="20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37712344281047E-2"/>
          <c:y val="0.11445296454254299"/>
          <c:w val="0.89763071363268165"/>
          <c:h val="0.74154087931025137"/>
        </c:manualLayout>
      </c:layout>
      <c:lineChart>
        <c:grouping val="standard"/>
        <c:varyColors val="0"/>
        <c:ser>
          <c:idx val="0"/>
          <c:order val="0"/>
          <c:tx>
            <c:strRef>
              <c:f>Sheet1!$B$3</c:f>
              <c:strCache>
                <c:ptCount val="1"/>
                <c:pt idx="0">
                  <c:v>Empire State Mfg Survey</c:v>
                </c:pt>
              </c:strCache>
            </c:strRef>
          </c:tx>
          <c:spPr>
            <a:ln w="50800">
              <a:solidFill>
                <a:schemeClr val="accent1"/>
              </a:solidFill>
            </a:ln>
          </c:spPr>
          <c:marker>
            <c:symbol val="none"/>
          </c:marker>
          <c:cat>
            <c:numRef>
              <c:f>Sheet1!$A$4:$A$49</c:f>
              <c:numCache>
                <c:formatCode>General</c:formatCode>
                <c:ptCount val="46"/>
                <c:pt idx="0">
                  <c:v>17</c:v>
                </c:pt>
                <c:pt idx="12">
                  <c:v>18</c:v>
                </c:pt>
                <c:pt idx="24">
                  <c:v>19</c:v>
                </c:pt>
                <c:pt idx="36">
                  <c:v>20</c:v>
                </c:pt>
              </c:numCache>
            </c:numRef>
          </c:cat>
          <c:val>
            <c:numRef>
              <c:f>Sheet1!$B$4:$B$49</c:f>
              <c:numCache>
                <c:formatCode>General</c:formatCode>
                <c:ptCount val="46"/>
                <c:pt idx="0">
                  <c:v>53.75</c:v>
                </c:pt>
                <c:pt idx="1">
                  <c:v>60.05</c:v>
                </c:pt>
                <c:pt idx="2">
                  <c:v>57.8</c:v>
                </c:pt>
                <c:pt idx="3">
                  <c:v>53.1</c:v>
                </c:pt>
                <c:pt idx="4">
                  <c:v>50.35</c:v>
                </c:pt>
                <c:pt idx="5">
                  <c:v>59.4</c:v>
                </c:pt>
                <c:pt idx="6">
                  <c:v>55.9</c:v>
                </c:pt>
                <c:pt idx="7">
                  <c:v>61.35</c:v>
                </c:pt>
                <c:pt idx="8">
                  <c:v>61.8</c:v>
                </c:pt>
                <c:pt idx="9">
                  <c:v>63.3</c:v>
                </c:pt>
                <c:pt idx="10">
                  <c:v>59.55</c:v>
                </c:pt>
                <c:pt idx="11">
                  <c:v>60.05</c:v>
                </c:pt>
                <c:pt idx="12">
                  <c:v>59.7</c:v>
                </c:pt>
                <c:pt idx="13">
                  <c:v>58.75</c:v>
                </c:pt>
                <c:pt idx="14">
                  <c:v>61.75</c:v>
                </c:pt>
                <c:pt idx="15">
                  <c:v>58.7</c:v>
                </c:pt>
                <c:pt idx="16">
                  <c:v>58.5</c:v>
                </c:pt>
                <c:pt idx="17">
                  <c:v>62.9</c:v>
                </c:pt>
                <c:pt idx="18">
                  <c:v>60.8</c:v>
                </c:pt>
                <c:pt idx="19">
                  <c:v>62.05</c:v>
                </c:pt>
                <c:pt idx="20">
                  <c:v>59.5</c:v>
                </c:pt>
                <c:pt idx="21">
                  <c:v>59.7</c:v>
                </c:pt>
                <c:pt idx="22">
                  <c:v>60.55</c:v>
                </c:pt>
                <c:pt idx="23">
                  <c:v>55.55</c:v>
                </c:pt>
                <c:pt idx="24">
                  <c:v>52.4</c:v>
                </c:pt>
                <c:pt idx="25">
                  <c:v>55.15</c:v>
                </c:pt>
                <c:pt idx="26">
                  <c:v>52.55</c:v>
                </c:pt>
                <c:pt idx="27">
                  <c:v>54.7</c:v>
                </c:pt>
                <c:pt idx="28">
                  <c:v>57.2</c:v>
                </c:pt>
                <c:pt idx="29">
                  <c:v>46.8</c:v>
                </c:pt>
                <c:pt idx="30">
                  <c:v>52.1</c:v>
                </c:pt>
                <c:pt idx="31">
                  <c:v>52.1</c:v>
                </c:pt>
                <c:pt idx="32">
                  <c:v>51.1</c:v>
                </c:pt>
                <c:pt idx="33">
                  <c:v>51.65</c:v>
                </c:pt>
                <c:pt idx="34">
                  <c:v>51.25</c:v>
                </c:pt>
                <c:pt idx="35">
                  <c:v>51.65</c:v>
                </c:pt>
                <c:pt idx="36">
                  <c:v>52.4</c:v>
                </c:pt>
                <c:pt idx="37">
                  <c:v>56.45</c:v>
                </c:pt>
                <c:pt idx="38">
                  <c:v>39.25</c:v>
                </c:pt>
                <c:pt idx="39">
                  <c:v>10.899999999999999</c:v>
                </c:pt>
                <c:pt idx="40">
                  <c:v>25.75</c:v>
                </c:pt>
                <c:pt idx="41">
                  <c:v>49.9</c:v>
                </c:pt>
                <c:pt idx="42">
                  <c:v>58.6</c:v>
                </c:pt>
                <c:pt idx="43">
                  <c:v>51.85</c:v>
                </c:pt>
                <c:pt idx="44">
                  <c:v>58.5</c:v>
                </c:pt>
                <c:pt idx="45">
                  <c:v>55.25</c:v>
                </c:pt>
              </c:numCache>
            </c:numRef>
          </c:val>
          <c:smooth val="0"/>
          <c:extLst>
            <c:ext xmlns:c16="http://schemas.microsoft.com/office/drawing/2014/chart" uri="{C3380CC4-5D6E-409C-BE32-E72D297353CC}">
              <c16:uniqueId val="{00000000-36F4-4F7F-B4FF-04EACF6227C5}"/>
            </c:ext>
          </c:extLst>
        </c:ser>
        <c:ser>
          <c:idx val="3"/>
          <c:order val="1"/>
          <c:tx>
            <c:strRef>
              <c:f>Sheet1!$C$3</c:f>
              <c:strCache>
                <c:ptCount val="1"/>
                <c:pt idx="0">
                  <c:v>NY-ISM Index</c:v>
                </c:pt>
              </c:strCache>
            </c:strRef>
          </c:tx>
          <c:spPr>
            <a:ln w="50800">
              <a:solidFill>
                <a:schemeClr val="accent2"/>
              </a:solidFill>
            </a:ln>
          </c:spPr>
          <c:marker>
            <c:symbol val="none"/>
          </c:marker>
          <c:cat>
            <c:numRef>
              <c:f>Sheet1!$A$4:$A$49</c:f>
              <c:numCache>
                <c:formatCode>General</c:formatCode>
                <c:ptCount val="46"/>
                <c:pt idx="0">
                  <c:v>17</c:v>
                </c:pt>
                <c:pt idx="12">
                  <c:v>18</c:v>
                </c:pt>
                <c:pt idx="24">
                  <c:v>19</c:v>
                </c:pt>
                <c:pt idx="36">
                  <c:v>20</c:v>
                </c:pt>
              </c:numCache>
            </c:numRef>
          </c:cat>
          <c:val>
            <c:numRef>
              <c:f>Sheet1!$C$4:$C$49</c:f>
              <c:numCache>
                <c:formatCode>General</c:formatCode>
                <c:ptCount val="46"/>
                <c:pt idx="0">
                  <c:v>57.7</c:v>
                </c:pt>
                <c:pt idx="1">
                  <c:v>51.3</c:v>
                </c:pt>
                <c:pt idx="2">
                  <c:v>56.5</c:v>
                </c:pt>
                <c:pt idx="3">
                  <c:v>55.8</c:v>
                </c:pt>
                <c:pt idx="4">
                  <c:v>46.7</c:v>
                </c:pt>
                <c:pt idx="5">
                  <c:v>55.5</c:v>
                </c:pt>
                <c:pt idx="6">
                  <c:v>62.8</c:v>
                </c:pt>
                <c:pt idx="7">
                  <c:v>56.6</c:v>
                </c:pt>
                <c:pt idx="8">
                  <c:v>49.7</c:v>
                </c:pt>
                <c:pt idx="9">
                  <c:v>51.6</c:v>
                </c:pt>
                <c:pt idx="10">
                  <c:v>58.1</c:v>
                </c:pt>
                <c:pt idx="11">
                  <c:v>56.3</c:v>
                </c:pt>
                <c:pt idx="12">
                  <c:v>72.5</c:v>
                </c:pt>
                <c:pt idx="13">
                  <c:v>54.5</c:v>
                </c:pt>
                <c:pt idx="14">
                  <c:v>54</c:v>
                </c:pt>
                <c:pt idx="15">
                  <c:v>64.3</c:v>
                </c:pt>
                <c:pt idx="16">
                  <c:v>56.4</c:v>
                </c:pt>
                <c:pt idx="17">
                  <c:v>55</c:v>
                </c:pt>
                <c:pt idx="18">
                  <c:v>75</c:v>
                </c:pt>
                <c:pt idx="19">
                  <c:v>76.5</c:v>
                </c:pt>
                <c:pt idx="20">
                  <c:v>72.5</c:v>
                </c:pt>
                <c:pt idx="21">
                  <c:v>69.8</c:v>
                </c:pt>
                <c:pt idx="22">
                  <c:v>67.8</c:v>
                </c:pt>
                <c:pt idx="23">
                  <c:v>65.400000000000006</c:v>
                </c:pt>
                <c:pt idx="24">
                  <c:v>63.4</c:v>
                </c:pt>
                <c:pt idx="25">
                  <c:v>61.1</c:v>
                </c:pt>
                <c:pt idx="26">
                  <c:v>66.900000000000006</c:v>
                </c:pt>
                <c:pt idx="27">
                  <c:v>77.3</c:v>
                </c:pt>
                <c:pt idx="28">
                  <c:v>48.6</c:v>
                </c:pt>
                <c:pt idx="29">
                  <c:v>50</c:v>
                </c:pt>
                <c:pt idx="30">
                  <c:v>43.5</c:v>
                </c:pt>
                <c:pt idx="31">
                  <c:v>50.3</c:v>
                </c:pt>
                <c:pt idx="32">
                  <c:v>42.8</c:v>
                </c:pt>
                <c:pt idx="33">
                  <c:v>47.7</c:v>
                </c:pt>
                <c:pt idx="34">
                  <c:v>50.4</c:v>
                </c:pt>
                <c:pt idx="35">
                  <c:v>39.1</c:v>
                </c:pt>
                <c:pt idx="36">
                  <c:v>45.8</c:v>
                </c:pt>
                <c:pt idx="37">
                  <c:v>51.9</c:v>
                </c:pt>
                <c:pt idx="38">
                  <c:v>12.9</c:v>
                </c:pt>
                <c:pt idx="39">
                  <c:v>4.3</c:v>
                </c:pt>
                <c:pt idx="40">
                  <c:v>19.5</c:v>
                </c:pt>
                <c:pt idx="41">
                  <c:v>39.5</c:v>
                </c:pt>
                <c:pt idx="42">
                  <c:v>53.5</c:v>
                </c:pt>
                <c:pt idx="43">
                  <c:v>42.9</c:v>
                </c:pt>
                <c:pt idx="44">
                  <c:v>56.1</c:v>
                </c:pt>
              </c:numCache>
            </c:numRef>
          </c:val>
          <c:smooth val="0"/>
          <c:extLst>
            <c:ext xmlns:c16="http://schemas.microsoft.com/office/drawing/2014/chart" uri="{C3380CC4-5D6E-409C-BE32-E72D297353CC}">
              <c16:uniqueId val="{00000005-36F4-4F7F-B4FF-04EACF6227C5}"/>
            </c:ext>
          </c:extLst>
        </c:ser>
        <c:dLbls>
          <c:showLegendKey val="0"/>
          <c:showVal val="0"/>
          <c:showCatName val="0"/>
          <c:showSerName val="0"/>
          <c:showPercent val="0"/>
          <c:showBubbleSize val="0"/>
        </c:dLbls>
        <c:smooth val="0"/>
        <c:axId val="496916976"/>
        <c:axId val="496917520"/>
      </c:lineChart>
      <c:catAx>
        <c:axId val="496916976"/>
        <c:scaling>
          <c:orientation val="minMax"/>
        </c:scaling>
        <c:delete val="0"/>
        <c:axPos val="b"/>
        <c:numFmt formatCode="0" sourceLinked="0"/>
        <c:majorTickMark val="cross"/>
        <c:minorTickMark val="none"/>
        <c:tickLblPos val="low"/>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496917520"/>
        <c:crossesAt val="-40"/>
        <c:auto val="0"/>
        <c:lblAlgn val="ctr"/>
        <c:lblOffset val="100"/>
        <c:tickLblSkip val="2"/>
        <c:tickMarkSkip val="3"/>
        <c:noMultiLvlLbl val="0"/>
      </c:catAx>
      <c:valAx>
        <c:axId val="496917520"/>
        <c:scaling>
          <c:orientation val="minMax"/>
          <c:max val="80"/>
          <c:min val="0"/>
        </c:scaling>
        <c:delete val="0"/>
        <c:axPos val="l"/>
        <c:majorGridlines>
          <c:spPr>
            <a:ln w="12735">
              <a:solidFill>
                <a:srgbClr val="91969B"/>
              </a:solidFill>
              <a:prstDash val="solid"/>
            </a:ln>
          </c:spPr>
        </c:majorGridlines>
        <c:numFmt formatCode="#,##0" sourceLinked="0"/>
        <c:majorTickMark val="cross"/>
        <c:minorTickMark val="none"/>
        <c:tickLblPos val="nextTo"/>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496916976"/>
        <c:crosses val="autoZero"/>
        <c:crossBetween val="midCat"/>
      </c:valAx>
      <c:spPr>
        <a:solidFill>
          <a:srgbClr val="FFFFFF"/>
        </a:solidFill>
        <a:ln w="12735">
          <a:solidFill>
            <a:srgbClr val="464B50"/>
          </a:solidFill>
          <a:prstDash val="solid"/>
        </a:ln>
      </c:spPr>
    </c:plotArea>
    <c:legend>
      <c:legendPos val="r"/>
      <c:layout>
        <c:manualLayout>
          <c:xMode val="edge"/>
          <c:yMode val="edge"/>
          <c:x val="9.8300123850591573E-2"/>
          <c:y val="0.58476223507161396"/>
          <c:w val="0.51438148925127314"/>
          <c:h val="0.15370165446456174"/>
        </c:manualLayout>
      </c:layout>
      <c:overlay val="0"/>
      <c:spPr>
        <a:solidFill>
          <a:srgbClr val="FFFFFF"/>
        </a:solidFill>
        <a:ln w="25470">
          <a:noFill/>
        </a:ln>
      </c:spPr>
      <c:txPr>
        <a:bodyPr/>
        <a:lstStyle/>
        <a:p>
          <a:pPr>
            <a:defRPr sz="2000" b="0" i="0" u="none" strike="noStrike" baseline="0">
              <a:solidFill>
                <a:schemeClr val="bg1"/>
              </a:solidFill>
              <a:latin typeface="Arial"/>
              <a:ea typeface="Arial"/>
              <a:cs typeface="Arial"/>
            </a:defRPr>
          </a:pPr>
          <a:endParaRPr lang="en-US"/>
        </a:p>
      </c:txPr>
    </c:legend>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67119333652989E-2"/>
          <c:y val="4.5629839972687519E-2"/>
          <c:w val="0.89763071363268165"/>
          <c:h val="0.82502407254949606"/>
        </c:manualLayout>
      </c:layout>
      <c:lineChart>
        <c:grouping val="standard"/>
        <c:varyColors val="0"/>
        <c:ser>
          <c:idx val="0"/>
          <c:order val="0"/>
          <c:tx>
            <c:strRef>
              <c:f>Sheet1!$B$3</c:f>
              <c:strCache>
                <c:ptCount val="1"/>
                <c:pt idx="0">
                  <c:v>New York</c:v>
                </c:pt>
              </c:strCache>
            </c:strRef>
          </c:tx>
          <c:spPr>
            <a:ln w="50800">
              <a:solidFill>
                <a:schemeClr val="accent1"/>
              </a:solidFill>
            </a:ln>
          </c:spPr>
          <c:marker>
            <c:symbol val="none"/>
          </c:marker>
          <c:cat>
            <c:numRef>
              <c:f>Sheet1!$A$4:$A$18</c:f>
              <c:numCache>
                <c:formatCode>General</c:formatCode>
                <c:ptCount val="15"/>
                <c:pt idx="0">
                  <c:v>17</c:v>
                </c:pt>
                <c:pt idx="1">
                  <c:v>17</c:v>
                </c:pt>
                <c:pt idx="2">
                  <c:v>17</c:v>
                </c:pt>
                <c:pt idx="3">
                  <c:v>17</c:v>
                </c:pt>
                <c:pt idx="4">
                  <c:v>18</c:v>
                </c:pt>
                <c:pt idx="5">
                  <c:v>18</c:v>
                </c:pt>
                <c:pt idx="6">
                  <c:v>18</c:v>
                </c:pt>
                <c:pt idx="7">
                  <c:v>18</c:v>
                </c:pt>
                <c:pt idx="8">
                  <c:v>19</c:v>
                </c:pt>
                <c:pt idx="9">
                  <c:v>19</c:v>
                </c:pt>
                <c:pt idx="10">
                  <c:v>19</c:v>
                </c:pt>
                <c:pt idx="11">
                  <c:v>19</c:v>
                </c:pt>
                <c:pt idx="12">
                  <c:v>20</c:v>
                </c:pt>
                <c:pt idx="13">
                  <c:v>20</c:v>
                </c:pt>
                <c:pt idx="14">
                  <c:v>20</c:v>
                </c:pt>
              </c:numCache>
            </c:numRef>
          </c:cat>
          <c:val>
            <c:numRef>
              <c:f>Sheet1!$B$4:$B$18</c:f>
              <c:numCache>
                <c:formatCode>General</c:formatCode>
                <c:ptCount val="15"/>
                <c:pt idx="0">
                  <c:v>94.1</c:v>
                </c:pt>
                <c:pt idx="1">
                  <c:v>92.1</c:v>
                </c:pt>
                <c:pt idx="2">
                  <c:v>90.5</c:v>
                </c:pt>
                <c:pt idx="3">
                  <c:v>92.3</c:v>
                </c:pt>
                <c:pt idx="4">
                  <c:v>87.1</c:v>
                </c:pt>
                <c:pt idx="5">
                  <c:v>89.2</c:v>
                </c:pt>
                <c:pt idx="6">
                  <c:v>93.6</c:v>
                </c:pt>
                <c:pt idx="7">
                  <c:v>93.9</c:v>
                </c:pt>
                <c:pt idx="8">
                  <c:v>93.3</c:v>
                </c:pt>
                <c:pt idx="9">
                  <c:v>87.1</c:v>
                </c:pt>
                <c:pt idx="10">
                  <c:v>87.7</c:v>
                </c:pt>
                <c:pt idx="11">
                  <c:v>93</c:v>
                </c:pt>
                <c:pt idx="12">
                  <c:v>66.400000000000006</c:v>
                </c:pt>
                <c:pt idx="13">
                  <c:v>71</c:v>
                </c:pt>
                <c:pt idx="14">
                  <c:v>74.400000000000006</c:v>
                </c:pt>
              </c:numCache>
            </c:numRef>
          </c:val>
          <c:smooth val="0"/>
          <c:extLst>
            <c:ext xmlns:c16="http://schemas.microsoft.com/office/drawing/2014/chart" uri="{C3380CC4-5D6E-409C-BE32-E72D297353CC}">
              <c16:uniqueId val="{00000000-36F4-4F7F-B4FF-04EACF6227C5}"/>
            </c:ext>
          </c:extLst>
        </c:ser>
        <c:ser>
          <c:idx val="1"/>
          <c:order val="1"/>
          <c:tx>
            <c:strRef>
              <c:f>Sheet1!$C$3</c:f>
              <c:strCache>
                <c:ptCount val="1"/>
                <c:pt idx="0">
                  <c:v>NYC metro</c:v>
                </c:pt>
              </c:strCache>
            </c:strRef>
          </c:tx>
          <c:spPr>
            <a:ln w="50800">
              <a:solidFill>
                <a:schemeClr val="accent2"/>
              </a:solidFill>
            </a:ln>
          </c:spPr>
          <c:marker>
            <c:symbol val="none"/>
          </c:marker>
          <c:dPt>
            <c:idx val="10"/>
            <c:bubble3D val="0"/>
            <c:extLst>
              <c:ext xmlns:c16="http://schemas.microsoft.com/office/drawing/2014/chart" uri="{C3380CC4-5D6E-409C-BE32-E72D297353CC}">
                <c16:uniqueId val="{00000001-36F4-4F7F-B4FF-04EACF6227C5}"/>
              </c:ext>
            </c:extLst>
          </c:dPt>
          <c:cat>
            <c:numRef>
              <c:f>Sheet1!$A$4:$A$18</c:f>
              <c:numCache>
                <c:formatCode>General</c:formatCode>
                <c:ptCount val="15"/>
                <c:pt idx="0">
                  <c:v>17</c:v>
                </c:pt>
                <c:pt idx="1">
                  <c:v>17</c:v>
                </c:pt>
                <c:pt idx="2">
                  <c:v>17</c:v>
                </c:pt>
                <c:pt idx="3">
                  <c:v>17</c:v>
                </c:pt>
                <c:pt idx="4">
                  <c:v>18</c:v>
                </c:pt>
                <c:pt idx="5">
                  <c:v>18</c:v>
                </c:pt>
                <c:pt idx="6">
                  <c:v>18</c:v>
                </c:pt>
                <c:pt idx="7">
                  <c:v>18</c:v>
                </c:pt>
                <c:pt idx="8">
                  <c:v>19</c:v>
                </c:pt>
                <c:pt idx="9">
                  <c:v>19</c:v>
                </c:pt>
                <c:pt idx="10">
                  <c:v>19</c:v>
                </c:pt>
                <c:pt idx="11">
                  <c:v>19</c:v>
                </c:pt>
                <c:pt idx="12">
                  <c:v>20</c:v>
                </c:pt>
                <c:pt idx="13">
                  <c:v>20</c:v>
                </c:pt>
                <c:pt idx="14">
                  <c:v>20</c:v>
                </c:pt>
              </c:numCache>
            </c:numRef>
          </c:cat>
          <c:val>
            <c:numRef>
              <c:f>Sheet1!$C$4:$C$18</c:f>
              <c:numCache>
                <c:formatCode>General</c:formatCode>
                <c:ptCount val="15"/>
                <c:pt idx="0">
                  <c:v>92.4</c:v>
                </c:pt>
                <c:pt idx="1">
                  <c:v>93.3</c:v>
                </c:pt>
                <c:pt idx="2">
                  <c:v>91.4</c:v>
                </c:pt>
                <c:pt idx="3">
                  <c:v>93.5</c:v>
                </c:pt>
                <c:pt idx="4">
                  <c:v>89.3</c:v>
                </c:pt>
                <c:pt idx="5">
                  <c:v>88.4</c:v>
                </c:pt>
                <c:pt idx="6">
                  <c:v>94.8</c:v>
                </c:pt>
                <c:pt idx="7">
                  <c:v>97.6</c:v>
                </c:pt>
                <c:pt idx="8">
                  <c:v>96.3</c:v>
                </c:pt>
                <c:pt idx="9">
                  <c:v>88.3</c:v>
                </c:pt>
                <c:pt idx="10">
                  <c:v>89.3</c:v>
                </c:pt>
                <c:pt idx="11">
                  <c:v>93.3</c:v>
                </c:pt>
                <c:pt idx="12">
                  <c:v>64.8</c:v>
                </c:pt>
                <c:pt idx="13">
                  <c:v>72.5</c:v>
                </c:pt>
                <c:pt idx="14">
                  <c:v>74.8</c:v>
                </c:pt>
              </c:numCache>
            </c:numRef>
          </c:val>
          <c:smooth val="0"/>
          <c:extLst>
            <c:ext xmlns:c16="http://schemas.microsoft.com/office/drawing/2014/chart" uri="{C3380CC4-5D6E-409C-BE32-E72D297353CC}">
              <c16:uniqueId val="{00000002-36F4-4F7F-B4FF-04EACF6227C5}"/>
            </c:ext>
          </c:extLst>
        </c:ser>
        <c:ser>
          <c:idx val="2"/>
          <c:order val="2"/>
          <c:tx>
            <c:strRef>
              <c:f>Sheet1!$D$3</c:f>
              <c:strCache>
                <c:ptCount val="1"/>
                <c:pt idx="0">
                  <c:v>Rest of state</c:v>
                </c:pt>
              </c:strCache>
            </c:strRef>
          </c:tx>
          <c:spPr>
            <a:ln w="50800">
              <a:solidFill>
                <a:schemeClr val="accent3"/>
              </a:solidFill>
            </a:ln>
          </c:spPr>
          <c:marker>
            <c:symbol val="none"/>
          </c:marker>
          <c:dPt>
            <c:idx val="10"/>
            <c:bubble3D val="0"/>
            <c:extLst>
              <c:ext xmlns:c16="http://schemas.microsoft.com/office/drawing/2014/chart" uri="{C3380CC4-5D6E-409C-BE32-E72D297353CC}">
                <c16:uniqueId val="{00000003-36F4-4F7F-B4FF-04EACF6227C5}"/>
              </c:ext>
            </c:extLst>
          </c:dPt>
          <c:cat>
            <c:numRef>
              <c:f>Sheet1!$A$4:$A$18</c:f>
              <c:numCache>
                <c:formatCode>General</c:formatCode>
                <c:ptCount val="15"/>
                <c:pt idx="0">
                  <c:v>17</c:v>
                </c:pt>
                <c:pt idx="1">
                  <c:v>17</c:v>
                </c:pt>
                <c:pt idx="2">
                  <c:v>17</c:v>
                </c:pt>
                <c:pt idx="3">
                  <c:v>17</c:v>
                </c:pt>
                <c:pt idx="4">
                  <c:v>18</c:v>
                </c:pt>
                <c:pt idx="5">
                  <c:v>18</c:v>
                </c:pt>
                <c:pt idx="6">
                  <c:v>18</c:v>
                </c:pt>
                <c:pt idx="7">
                  <c:v>18</c:v>
                </c:pt>
                <c:pt idx="8">
                  <c:v>19</c:v>
                </c:pt>
                <c:pt idx="9">
                  <c:v>19</c:v>
                </c:pt>
                <c:pt idx="10">
                  <c:v>19</c:v>
                </c:pt>
                <c:pt idx="11">
                  <c:v>19</c:v>
                </c:pt>
                <c:pt idx="12">
                  <c:v>20</c:v>
                </c:pt>
                <c:pt idx="13">
                  <c:v>20</c:v>
                </c:pt>
                <c:pt idx="14">
                  <c:v>20</c:v>
                </c:pt>
              </c:numCache>
            </c:numRef>
          </c:cat>
          <c:val>
            <c:numRef>
              <c:f>Sheet1!$D$4:$D$18</c:f>
              <c:numCache>
                <c:formatCode>General</c:formatCode>
                <c:ptCount val="15"/>
                <c:pt idx="0">
                  <c:v>96.7</c:v>
                </c:pt>
                <c:pt idx="1">
                  <c:v>90.1</c:v>
                </c:pt>
                <c:pt idx="2">
                  <c:v>88.9</c:v>
                </c:pt>
                <c:pt idx="3">
                  <c:v>90.4</c:v>
                </c:pt>
                <c:pt idx="4">
                  <c:v>83.9</c:v>
                </c:pt>
                <c:pt idx="5">
                  <c:v>90.7</c:v>
                </c:pt>
                <c:pt idx="6">
                  <c:v>92.3</c:v>
                </c:pt>
                <c:pt idx="7">
                  <c:v>88.4</c:v>
                </c:pt>
                <c:pt idx="8">
                  <c:v>89</c:v>
                </c:pt>
                <c:pt idx="9">
                  <c:v>85.2</c:v>
                </c:pt>
                <c:pt idx="10">
                  <c:v>85.3</c:v>
                </c:pt>
                <c:pt idx="11">
                  <c:v>92.4</c:v>
                </c:pt>
                <c:pt idx="12">
                  <c:v>68.900000000000006</c:v>
                </c:pt>
                <c:pt idx="13">
                  <c:v>68</c:v>
                </c:pt>
                <c:pt idx="14">
                  <c:v>73.8</c:v>
                </c:pt>
              </c:numCache>
            </c:numRef>
          </c:val>
          <c:smooth val="0"/>
          <c:extLst>
            <c:ext xmlns:c16="http://schemas.microsoft.com/office/drawing/2014/chart" uri="{C3380CC4-5D6E-409C-BE32-E72D297353CC}">
              <c16:uniqueId val="{00000004-36F4-4F7F-B4FF-04EACF6227C5}"/>
            </c:ext>
          </c:extLst>
        </c:ser>
        <c:dLbls>
          <c:showLegendKey val="0"/>
          <c:showVal val="0"/>
          <c:showCatName val="0"/>
          <c:showSerName val="0"/>
          <c:showPercent val="0"/>
          <c:showBubbleSize val="0"/>
        </c:dLbls>
        <c:smooth val="0"/>
        <c:axId val="496916976"/>
        <c:axId val="496917520"/>
      </c:lineChart>
      <c:catAx>
        <c:axId val="496916976"/>
        <c:scaling>
          <c:orientation val="minMax"/>
        </c:scaling>
        <c:delete val="0"/>
        <c:axPos val="b"/>
        <c:numFmt formatCode="#,##0" sourceLinked="0"/>
        <c:majorTickMark val="cross"/>
        <c:minorTickMark val="none"/>
        <c:tickLblPos val="low"/>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496917520"/>
        <c:crossesAt val="-40"/>
        <c:auto val="0"/>
        <c:lblAlgn val="ctr"/>
        <c:lblOffset val="100"/>
        <c:tickLblSkip val="4"/>
        <c:tickMarkSkip val="4"/>
        <c:noMultiLvlLbl val="0"/>
      </c:catAx>
      <c:valAx>
        <c:axId val="496917520"/>
        <c:scaling>
          <c:orientation val="minMax"/>
          <c:min val="60"/>
        </c:scaling>
        <c:delete val="0"/>
        <c:axPos val="l"/>
        <c:majorGridlines>
          <c:spPr>
            <a:ln w="12735">
              <a:solidFill>
                <a:srgbClr val="91969B"/>
              </a:solidFill>
              <a:prstDash val="solid"/>
            </a:ln>
          </c:spPr>
        </c:majorGridlines>
        <c:numFmt formatCode="#,##0" sourceLinked="0"/>
        <c:majorTickMark val="cross"/>
        <c:minorTickMark val="none"/>
        <c:tickLblPos val="nextTo"/>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496916976"/>
        <c:crosses val="autoZero"/>
        <c:crossBetween val="midCat"/>
      </c:valAx>
      <c:spPr>
        <a:solidFill>
          <a:srgbClr val="FFFFFF"/>
        </a:solidFill>
        <a:ln w="12735">
          <a:solidFill>
            <a:srgbClr val="464B50"/>
          </a:solidFill>
          <a:prstDash val="solid"/>
        </a:ln>
      </c:spPr>
    </c:plotArea>
    <c:legend>
      <c:legendPos val="r"/>
      <c:layout>
        <c:manualLayout>
          <c:xMode val="edge"/>
          <c:yMode val="edge"/>
          <c:x val="0.12371533410642345"/>
          <c:y val="0.45812768586307989"/>
          <c:w val="0.31703985667657802"/>
          <c:h val="0.24454817889677077"/>
        </c:manualLayout>
      </c:layout>
      <c:overlay val="0"/>
      <c:spPr>
        <a:solidFill>
          <a:srgbClr val="FFFFFF"/>
        </a:solidFill>
        <a:ln w="25470">
          <a:noFill/>
        </a:ln>
      </c:spPr>
      <c:txPr>
        <a:bodyPr/>
        <a:lstStyle/>
        <a:p>
          <a:pPr>
            <a:defRPr sz="2000" b="0" i="0" u="none" strike="noStrike" baseline="0">
              <a:solidFill>
                <a:schemeClr val="bg1"/>
              </a:solidFill>
              <a:latin typeface="Arial"/>
              <a:ea typeface="Arial"/>
              <a:cs typeface="Arial"/>
            </a:defRPr>
          </a:pPr>
          <a:endParaRPr lang="en-US"/>
        </a:p>
      </c:txPr>
    </c:legend>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2827170802102"/>
          <c:y val="9.242956468018923E-2"/>
          <c:w val="0.89763071363268165"/>
          <c:h val="0.75255257924142815"/>
        </c:manualLayout>
      </c:layout>
      <c:lineChart>
        <c:grouping val="standard"/>
        <c:varyColors val="0"/>
        <c:ser>
          <c:idx val="0"/>
          <c:order val="0"/>
          <c:tx>
            <c:strRef>
              <c:f>Sheet1!$B$1</c:f>
              <c:strCache>
                <c:ptCount val="1"/>
                <c:pt idx="0">
                  <c:v>Cases (L)</c:v>
                </c:pt>
              </c:strCache>
            </c:strRef>
          </c:tx>
          <c:spPr>
            <a:ln w="50800">
              <a:solidFill>
                <a:schemeClr val="accent1"/>
              </a:solidFill>
            </a:ln>
          </c:spPr>
          <c:marker>
            <c:symbol val="none"/>
          </c:marker>
          <c:cat>
            <c:numRef>
              <c:f>Sheet1!$A$2:$A$229</c:f>
              <c:numCache>
                <c:formatCode>m/d/yy;@</c:formatCode>
                <c:ptCount val="228"/>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pt idx="129">
                  <c:v>44020</c:v>
                </c:pt>
                <c:pt idx="130">
                  <c:v>44021</c:v>
                </c:pt>
                <c:pt idx="131">
                  <c:v>44022</c:v>
                </c:pt>
                <c:pt idx="132">
                  <c:v>44023</c:v>
                </c:pt>
                <c:pt idx="133">
                  <c:v>44024</c:v>
                </c:pt>
                <c:pt idx="134">
                  <c:v>44025</c:v>
                </c:pt>
                <c:pt idx="135">
                  <c:v>44026</c:v>
                </c:pt>
                <c:pt idx="136">
                  <c:v>44027</c:v>
                </c:pt>
                <c:pt idx="137">
                  <c:v>44028</c:v>
                </c:pt>
                <c:pt idx="138">
                  <c:v>44029</c:v>
                </c:pt>
                <c:pt idx="139">
                  <c:v>44030</c:v>
                </c:pt>
                <c:pt idx="140">
                  <c:v>44031</c:v>
                </c:pt>
                <c:pt idx="141">
                  <c:v>44032</c:v>
                </c:pt>
                <c:pt idx="142">
                  <c:v>44033</c:v>
                </c:pt>
                <c:pt idx="143">
                  <c:v>44034</c:v>
                </c:pt>
                <c:pt idx="144">
                  <c:v>44035</c:v>
                </c:pt>
                <c:pt idx="145">
                  <c:v>44036</c:v>
                </c:pt>
                <c:pt idx="146">
                  <c:v>44037</c:v>
                </c:pt>
                <c:pt idx="147">
                  <c:v>44038</c:v>
                </c:pt>
                <c:pt idx="148">
                  <c:v>44039</c:v>
                </c:pt>
                <c:pt idx="149">
                  <c:v>44040</c:v>
                </c:pt>
                <c:pt idx="150">
                  <c:v>44041</c:v>
                </c:pt>
                <c:pt idx="151">
                  <c:v>44042</c:v>
                </c:pt>
                <c:pt idx="152">
                  <c:v>44043</c:v>
                </c:pt>
                <c:pt idx="153">
                  <c:v>44044</c:v>
                </c:pt>
                <c:pt idx="154">
                  <c:v>44045</c:v>
                </c:pt>
                <c:pt idx="155">
                  <c:v>44046</c:v>
                </c:pt>
                <c:pt idx="156">
                  <c:v>44047</c:v>
                </c:pt>
                <c:pt idx="157">
                  <c:v>44048</c:v>
                </c:pt>
                <c:pt idx="158">
                  <c:v>44049</c:v>
                </c:pt>
                <c:pt idx="159">
                  <c:v>44050</c:v>
                </c:pt>
                <c:pt idx="160">
                  <c:v>44051</c:v>
                </c:pt>
                <c:pt idx="161">
                  <c:v>44052</c:v>
                </c:pt>
                <c:pt idx="162">
                  <c:v>44053</c:v>
                </c:pt>
                <c:pt idx="163">
                  <c:v>44054</c:v>
                </c:pt>
                <c:pt idx="164">
                  <c:v>44055</c:v>
                </c:pt>
                <c:pt idx="165">
                  <c:v>44056</c:v>
                </c:pt>
                <c:pt idx="166">
                  <c:v>44057</c:v>
                </c:pt>
                <c:pt idx="167">
                  <c:v>44058</c:v>
                </c:pt>
                <c:pt idx="168">
                  <c:v>44059</c:v>
                </c:pt>
                <c:pt idx="169">
                  <c:v>44060</c:v>
                </c:pt>
                <c:pt idx="170">
                  <c:v>44061</c:v>
                </c:pt>
                <c:pt idx="171">
                  <c:v>44062</c:v>
                </c:pt>
                <c:pt idx="172">
                  <c:v>44063</c:v>
                </c:pt>
                <c:pt idx="173">
                  <c:v>44064</c:v>
                </c:pt>
                <c:pt idx="174">
                  <c:v>44065</c:v>
                </c:pt>
                <c:pt idx="175">
                  <c:v>44066</c:v>
                </c:pt>
                <c:pt idx="176">
                  <c:v>44067</c:v>
                </c:pt>
                <c:pt idx="177">
                  <c:v>44068</c:v>
                </c:pt>
                <c:pt idx="178">
                  <c:v>44069</c:v>
                </c:pt>
                <c:pt idx="179">
                  <c:v>44070</c:v>
                </c:pt>
                <c:pt idx="180">
                  <c:v>44071</c:v>
                </c:pt>
                <c:pt idx="181">
                  <c:v>44072</c:v>
                </c:pt>
                <c:pt idx="182">
                  <c:v>44073</c:v>
                </c:pt>
                <c:pt idx="183">
                  <c:v>44074</c:v>
                </c:pt>
                <c:pt idx="184">
                  <c:v>44075</c:v>
                </c:pt>
                <c:pt idx="185">
                  <c:v>44076</c:v>
                </c:pt>
                <c:pt idx="186">
                  <c:v>44077</c:v>
                </c:pt>
                <c:pt idx="187">
                  <c:v>44078</c:v>
                </c:pt>
                <c:pt idx="188">
                  <c:v>44079</c:v>
                </c:pt>
                <c:pt idx="189">
                  <c:v>44080</c:v>
                </c:pt>
                <c:pt idx="190">
                  <c:v>44081</c:v>
                </c:pt>
                <c:pt idx="191">
                  <c:v>44082</c:v>
                </c:pt>
                <c:pt idx="192">
                  <c:v>44083</c:v>
                </c:pt>
                <c:pt idx="193">
                  <c:v>44084</c:v>
                </c:pt>
                <c:pt idx="194">
                  <c:v>44085</c:v>
                </c:pt>
                <c:pt idx="195">
                  <c:v>44086</c:v>
                </c:pt>
                <c:pt idx="196">
                  <c:v>44087</c:v>
                </c:pt>
                <c:pt idx="197">
                  <c:v>44088</c:v>
                </c:pt>
                <c:pt idx="198">
                  <c:v>44089</c:v>
                </c:pt>
                <c:pt idx="199">
                  <c:v>44090</c:v>
                </c:pt>
                <c:pt idx="200">
                  <c:v>44091</c:v>
                </c:pt>
                <c:pt idx="201">
                  <c:v>44092</c:v>
                </c:pt>
                <c:pt idx="202">
                  <c:v>44093</c:v>
                </c:pt>
                <c:pt idx="203">
                  <c:v>44094</c:v>
                </c:pt>
                <c:pt idx="204">
                  <c:v>44095</c:v>
                </c:pt>
                <c:pt idx="205">
                  <c:v>44096</c:v>
                </c:pt>
                <c:pt idx="206">
                  <c:v>44097</c:v>
                </c:pt>
                <c:pt idx="207">
                  <c:v>44098</c:v>
                </c:pt>
                <c:pt idx="208">
                  <c:v>44099</c:v>
                </c:pt>
                <c:pt idx="209">
                  <c:v>44100</c:v>
                </c:pt>
                <c:pt idx="210">
                  <c:v>44101</c:v>
                </c:pt>
                <c:pt idx="211">
                  <c:v>44102</c:v>
                </c:pt>
                <c:pt idx="212">
                  <c:v>44103</c:v>
                </c:pt>
                <c:pt idx="213">
                  <c:v>44104</c:v>
                </c:pt>
                <c:pt idx="214">
                  <c:v>44105</c:v>
                </c:pt>
                <c:pt idx="215">
                  <c:v>44106</c:v>
                </c:pt>
                <c:pt idx="216">
                  <c:v>44107</c:v>
                </c:pt>
                <c:pt idx="217">
                  <c:v>44108</c:v>
                </c:pt>
                <c:pt idx="218">
                  <c:v>44109</c:v>
                </c:pt>
                <c:pt idx="219">
                  <c:v>44110</c:v>
                </c:pt>
                <c:pt idx="220">
                  <c:v>44111</c:v>
                </c:pt>
                <c:pt idx="221">
                  <c:v>44112</c:v>
                </c:pt>
                <c:pt idx="222">
                  <c:v>44113</c:v>
                </c:pt>
                <c:pt idx="223">
                  <c:v>44114</c:v>
                </c:pt>
                <c:pt idx="224">
                  <c:v>44115</c:v>
                </c:pt>
                <c:pt idx="225">
                  <c:v>44116</c:v>
                </c:pt>
                <c:pt idx="226">
                  <c:v>44117</c:v>
                </c:pt>
                <c:pt idx="227">
                  <c:v>44118</c:v>
                </c:pt>
              </c:numCache>
            </c:numRef>
          </c:cat>
          <c:val>
            <c:numRef>
              <c:f>Sheet1!$B$2:$B$229</c:f>
              <c:numCache>
                <c:formatCode>General</c:formatCode>
                <c:ptCount val="228"/>
                <c:pt idx="0">
                  <c:v>0</c:v>
                </c:pt>
                <c:pt idx="1">
                  <c:v>0</c:v>
                </c:pt>
                <c:pt idx="2">
                  <c:v>0.1429</c:v>
                </c:pt>
                <c:pt idx="3">
                  <c:v>1.4286000000000001</c:v>
                </c:pt>
                <c:pt idx="4">
                  <c:v>3</c:v>
                </c:pt>
                <c:pt idx="5">
                  <c:v>3.4285999999999999</c:v>
                </c:pt>
                <c:pt idx="6">
                  <c:v>10.857100000000001</c:v>
                </c:pt>
                <c:pt idx="7">
                  <c:v>15</c:v>
                </c:pt>
                <c:pt idx="8">
                  <c:v>19.714300000000001</c:v>
                </c:pt>
                <c:pt idx="9">
                  <c:v>21.571400000000001</c:v>
                </c:pt>
                <c:pt idx="10">
                  <c:v>29.428599999999999</c:v>
                </c:pt>
                <c:pt idx="11">
                  <c:v>39.285699999999999</c:v>
                </c:pt>
                <c:pt idx="12">
                  <c:v>50.714300000000001</c:v>
                </c:pt>
                <c:pt idx="13">
                  <c:v>68.714299999999994</c:v>
                </c:pt>
                <c:pt idx="14">
                  <c:v>75.428600000000003</c:v>
                </c:pt>
                <c:pt idx="15">
                  <c:v>117.5714</c:v>
                </c:pt>
                <c:pt idx="16">
                  <c:v>179.28569999999999</c:v>
                </c:pt>
                <c:pt idx="17">
                  <c:v>327.28570000000002</c:v>
                </c:pt>
                <c:pt idx="18">
                  <c:v>560.71429999999998</c:v>
                </c:pt>
                <c:pt idx="19">
                  <c:v>1040.1429000000001</c:v>
                </c:pt>
                <c:pt idx="20">
                  <c:v>1407.5714</c:v>
                </c:pt>
                <c:pt idx="21">
                  <c:v>2079.7143000000001</c:v>
                </c:pt>
                <c:pt idx="22">
                  <c:v>2846.1428999999998</c:v>
                </c:pt>
                <c:pt idx="23">
                  <c:v>3467.7143000000001</c:v>
                </c:pt>
                <c:pt idx="24">
                  <c:v>4047.7143000000001</c:v>
                </c:pt>
                <c:pt idx="25">
                  <c:v>4739.4286000000002</c:v>
                </c:pt>
                <c:pt idx="26">
                  <c:v>5291.5713999999998</c:v>
                </c:pt>
                <c:pt idx="27">
                  <c:v>5998.5713999999998</c:v>
                </c:pt>
                <c:pt idx="28">
                  <c:v>6351</c:v>
                </c:pt>
                <c:pt idx="29">
                  <c:v>6539.8571000000002</c:v>
                </c:pt>
                <c:pt idx="30">
                  <c:v>7167.4286000000002</c:v>
                </c:pt>
                <c:pt idx="31">
                  <c:v>7586.7142999999996</c:v>
                </c:pt>
                <c:pt idx="32">
                  <c:v>7872.7142999999996</c:v>
                </c:pt>
                <c:pt idx="33">
                  <c:v>8326.5714000000007</c:v>
                </c:pt>
                <c:pt idx="34">
                  <c:v>8776.1429000000007</c:v>
                </c:pt>
                <c:pt idx="35">
                  <c:v>9073.1429000000007</c:v>
                </c:pt>
                <c:pt idx="36">
                  <c:v>9307.4285999999993</c:v>
                </c:pt>
                <c:pt idx="37">
                  <c:v>9146</c:v>
                </c:pt>
                <c:pt idx="38">
                  <c:v>9587.5714000000007</c:v>
                </c:pt>
                <c:pt idx="39">
                  <c:v>9896.1429000000007</c:v>
                </c:pt>
                <c:pt idx="40">
                  <c:v>9908.7142999999996</c:v>
                </c:pt>
                <c:pt idx="41">
                  <c:v>9599</c:v>
                </c:pt>
                <c:pt idx="42">
                  <c:v>9410.4285999999993</c:v>
                </c:pt>
                <c:pt idx="43">
                  <c:v>9133.4285999999993</c:v>
                </c:pt>
                <c:pt idx="44">
                  <c:v>9020.7142999999996</c:v>
                </c:pt>
                <c:pt idx="45">
                  <c:v>9056.1429000000007</c:v>
                </c:pt>
                <c:pt idx="46">
                  <c:v>8844.5714000000007</c:v>
                </c:pt>
                <c:pt idx="47">
                  <c:v>8321.2857000000004</c:v>
                </c:pt>
                <c:pt idx="48">
                  <c:v>8053.8571000000002</c:v>
                </c:pt>
                <c:pt idx="49">
                  <c:v>7788.2857000000004</c:v>
                </c:pt>
                <c:pt idx="50">
                  <c:v>7554.5713999999998</c:v>
                </c:pt>
                <c:pt idx="51">
                  <c:v>7210.8571000000002</c:v>
                </c:pt>
                <c:pt idx="52">
                  <c:v>6281.8571000000002</c:v>
                </c:pt>
                <c:pt idx="53">
                  <c:v>5681.2857000000004</c:v>
                </c:pt>
                <c:pt idx="54">
                  <c:v>5856.1428999999998</c:v>
                </c:pt>
                <c:pt idx="55">
                  <c:v>6391.4286000000002</c:v>
                </c:pt>
                <c:pt idx="56">
                  <c:v>6356.2857000000004</c:v>
                </c:pt>
                <c:pt idx="57">
                  <c:v>6195</c:v>
                </c:pt>
                <c:pt idx="58">
                  <c:v>5944.2857000000004</c:v>
                </c:pt>
                <c:pt idx="59">
                  <c:v>5894.8571000000002</c:v>
                </c:pt>
                <c:pt idx="60">
                  <c:v>5844.5713999999998</c:v>
                </c:pt>
                <c:pt idx="61">
                  <c:v>5246.2857000000004</c:v>
                </c:pt>
                <c:pt idx="62">
                  <c:v>4404.8571000000002</c:v>
                </c:pt>
                <c:pt idx="63">
                  <c:v>4052.8571000000002</c:v>
                </c:pt>
                <c:pt idx="64">
                  <c:v>3851</c:v>
                </c:pt>
                <c:pt idx="65">
                  <c:v>3726.5713999999998</c:v>
                </c:pt>
                <c:pt idx="66">
                  <c:v>3469.5713999999998</c:v>
                </c:pt>
                <c:pt idx="67">
                  <c:v>3299.5713999999998</c:v>
                </c:pt>
                <c:pt idx="68">
                  <c:v>3156.1428999999998</c:v>
                </c:pt>
                <c:pt idx="69">
                  <c:v>2877.8571000000002</c:v>
                </c:pt>
                <c:pt idx="70">
                  <c:v>2711.4286000000002</c:v>
                </c:pt>
                <c:pt idx="71">
                  <c:v>2586</c:v>
                </c:pt>
                <c:pt idx="72">
                  <c:v>2470.4286000000002</c:v>
                </c:pt>
                <c:pt idx="73">
                  <c:v>2383.2856999999999</c:v>
                </c:pt>
                <c:pt idx="74">
                  <c:v>2226</c:v>
                </c:pt>
                <c:pt idx="75">
                  <c:v>2200.8571000000002</c:v>
                </c:pt>
                <c:pt idx="76">
                  <c:v>2158.5713999999998</c:v>
                </c:pt>
                <c:pt idx="77">
                  <c:v>2103.7143000000001</c:v>
                </c:pt>
                <c:pt idx="78">
                  <c:v>2045.1429000000001</c:v>
                </c:pt>
                <c:pt idx="79">
                  <c:v>2051.4286000000002</c:v>
                </c:pt>
                <c:pt idx="80">
                  <c:v>1958.4286</c:v>
                </c:pt>
                <c:pt idx="81">
                  <c:v>1915.2856999999999</c:v>
                </c:pt>
                <c:pt idx="82">
                  <c:v>1763</c:v>
                </c:pt>
                <c:pt idx="83">
                  <c:v>1670.5714</c:v>
                </c:pt>
                <c:pt idx="84">
                  <c:v>1627.7143000000001</c:v>
                </c:pt>
                <c:pt idx="85">
                  <c:v>1627.5714</c:v>
                </c:pt>
                <c:pt idx="86">
                  <c:v>1570.1429000000001</c:v>
                </c:pt>
                <c:pt idx="87">
                  <c:v>1513.5714</c:v>
                </c:pt>
                <c:pt idx="88">
                  <c:v>1467.8570999999999</c:v>
                </c:pt>
                <c:pt idx="89">
                  <c:v>1447.1429000000001</c:v>
                </c:pt>
                <c:pt idx="90">
                  <c:v>1390.5714</c:v>
                </c:pt>
                <c:pt idx="91">
                  <c:v>1322.1429000000001</c:v>
                </c:pt>
                <c:pt idx="92">
                  <c:v>1278.1429000000001</c:v>
                </c:pt>
                <c:pt idx="93">
                  <c:v>1314.8570999999999</c:v>
                </c:pt>
                <c:pt idx="94">
                  <c:v>1302.8570999999999</c:v>
                </c:pt>
                <c:pt idx="95">
                  <c:v>1200</c:v>
                </c:pt>
                <c:pt idx="96">
                  <c:v>1132</c:v>
                </c:pt>
                <c:pt idx="97">
                  <c:v>1093.7143000000001</c:v>
                </c:pt>
                <c:pt idx="98">
                  <c:v>1046.7143000000001</c:v>
                </c:pt>
                <c:pt idx="99">
                  <c:v>1012.5714</c:v>
                </c:pt>
                <c:pt idx="100">
                  <c:v>920.28570000000002</c:v>
                </c:pt>
                <c:pt idx="101">
                  <c:v>867.28570000000002</c:v>
                </c:pt>
                <c:pt idx="102">
                  <c:v>822.71429999999998</c:v>
                </c:pt>
                <c:pt idx="103">
                  <c:v>786.57140000000004</c:v>
                </c:pt>
                <c:pt idx="104">
                  <c:v>759.14290000000005</c:v>
                </c:pt>
                <c:pt idx="105">
                  <c:v>746.71429999999998</c:v>
                </c:pt>
                <c:pt idx="106">
                  <c:v>735</c:v>
                </c:pt>
                <c:pt idx="107">
                  <c:v>727.57140000000004</c:v>
                </c:pt>
                <c:pt idx="108">
                  <c:v>712.28570000000002</c:v>
                </c:pt>
                <c:pt idx="109">
                  <c:v>695.42859999999996</c:v>
                </c:pt>
                <c:pt idx="110">
                  <c:v>691.71429999999998</c:v>
                </c:pt>
                <c:pt idx="111">
                  <c:v>663.14290000000005</c:v>
                </c:pt>
                <c:pt idx="112">
                  <c:v>658.85709999999995</c:v>
                </c:pt>
                <c:pt idx="113">
                  <c:v>649.14290000000005</c:v>
                </c:pt>
                <c:pt idx="114">
                  <c:v>644.28570000000002</c:v>
                </c:pt>
                <c:pt idx="115">
                  <c:v>646.28570000000002</c:v>
                </c:pt>
                <c:pt idx="116">
                  <c:v>665</c:v>
                </c:pt>
                <c:pt idx="117">
                  <c:v>666.28570000000002</c:v>
                </c:pt>
                <c:pt idx="118">
                  <c:v>664.42859999999996</c:v>
                </c:pt>
                <c:pt idx="119">
                  <c:v>657.57140000000004</c:v>
                </c:pt>
                <c:pt idx="120">
                  <c:v>634.57140000000004</c:v>
                </c:pt>
                <c:pt idx="121">
                  <c:v>624.14290000000005</c:v>
                </c:pt>
                <c:pt idx="122">
                  <c:v>630.42859999999996</c:v>
                </c:pt>
                <c:pt idx="123">
                  <c:v>648.42859999999996</c:v>
                </c:pt>
                <c:pt idx="124">
                  <c:v>664.57140000000004</c:v>
                </c:pt>
                <c:pt idx="125">
                  <c:v>667.85709999999995</c:v>
                </c:pt>
                <c:pt idx="126">
                  <c:v>656</c:v>
                </c:pt>
                <c:pt idx="127">
                  <c:v>674.14290000000005</c:v>
                </c:pt>
                <c:pt idx="128">
                  <c:v>683.28570000000002</c:v>
                </c:pt>
                <c:pt idx="129">
                  <c:v>692.85709999999995</c:v>
                </c:pt>
                <c:pt idx="130">
                  <c:v>651.28570000000002</c:v>
                </c:pt>
                <c:pt idx="131">
                  <c:v>632.42859999999996</c:v>
                </c:pt>
                <c:pt idx="132">
                  <c:v>633</c:v>
                </c:pt>
                <c:pt idx="133">
                  <c:v>653.57140000000004</c:v>
                </c:pt>
                <c:pt idx="134">
                  <c:v>659.14290000000005</c:v>
                </c:pt>
                <c:pt idx="135">
                  <c:v>705.42859999999996</c:v>
                </c:pt>
                <c:pt idx="136">
                  <c:v>725.28570000000002</c:v>
                </c:pt>
                <c:pt idx="137">
                  <c:v>751.71429999999998</c:v>
                </c:pt>
                <c:pt idx="138">
                  <c:v>750.28570000000002</c:v>
                </c:pt>
                <c:pt idx="139">
                  <c:v>753.71429999999998</c:v>
                </c:pt>
                <c:pt idx="140">
                  <c:v>728.71429999999998</c:v>
                </c:pt>
                <c:pt idx="141">
                  <c:v>723.28570000000002</c:v>
                </c:pt>
                <c:pt idx="142">
                  <c:v>715.14290000000005</c:v>
                </c:pt>
                <c:pt idx="143">
                  <c:v>697.14290000000005</c:v>
                </c:pt>
                <c:pt idx="144">
                  <c:v>703.14290000000005</c:v>
                </c:pt>
                <c:pt idx="145">
                  <c:v>699.85709999999995</c:v>
                </c:pt>
                <c:pt idx="146">
                  <c:v>699.28570000000002</c:v>
                </c:pt>
                <c:pt idx="147">
                  <c:v>704.14290000000005</c:v>
                </c:pt>
                <c:pt idx="148">
                  <c:v>716.85709999999995</c:v>
                </c:pt>
                <c:pt idx="149">
                  <c:v>671</c:v>
                </c:pt>
                <c:pt idx="150">
                  <c:v>672.42859999999996</c:v>
                </c:pt>
                <c:pt idx="151">
                  <c:v>667.57140000000004</c:v>
                </c:pt>
                <c:pt idx="152">
                  <c:v>652</c:v>
                </c:pt>
                <c:pt idx="153">
                  <c:v>652.42859999999996</c:v>
                </c:pt>
                <c:pt idx="154">
                  <c:v>651.71429999999998</c:v>
                </c:pt>
                <c:pt idx="155">
                  <c:v>642.71429999999998</c:v>
                </c:pt>
                <c:pt idx="156">
                  <c:v>673</c:v>
                </c:pt>
                <c:pt idx="157">
                  <c:v>661.71429999999998</c:v>
                </c:pt>
                <c:pt idx="158">
                  <c:v>651.14290000000005</c:v>
                </c:pt>
                <c:pt idx="159">
                  <c:v>661.14290000000005</c:v>
                </c:pt>
                <c:pt idx="160">
                  <c:v>654</c:v>
                </c:pt>
                <c:pt idx="161">
                  <c:v>651.71429999999998</c:v>
                </c:pt>
                <c:pt idx="162">
                  <c:v>641.85709999999995</c:v>
                </c:pt>
                <c:pt idx="163">
                  <c:v>630.57140000000004</c:v>
                </c:pt>
                <c:pt idx="164">
                  <c:v>639.71429999999998</c:v>
                </c:pt>
                <c:pt idx="165">
                  <c:v>644.57140000000004</c:v>
                </c:pt>
                <c:pt idx="166">
                  <c:v>646.42859999999996</c:v>
                </c:pt>
                <c:pt idx="167">
                  <c:v>650.85709999999995</c:v>
                </c:pt>
                <c:pt idx="168">
                  <c:v>664</c:v>
                </c:pt>
                <c:pt idx="169">
                  <c:v>654.28570000000002</c:v>
                </c:pt>
                <c:pt idx="170">
                  <c:v>652.57140000000004</c:v>
                </c:pt>
                <c:pt idx="171">
                  <c:v>642.71429999999998</c:v>
                </c:pt>
                <c:pt idx="172">
                  <c:v>623.28570000000002</c:v>
                </c:pt>
                <c:pt idx="173">
                  <c:v>620.71429999999998</c:v>
                </c:pt>
                <c:pt idx="174">
                  <c:v>609.14290000000005</c:v>
                </c:pt>
                <c:pt idx="175">
                  <c:v>604.14290000000005</c:v>
                </c:pt>
                <c:pt idx="176">
                  <c:v>604.14290000000005</c:v>
                </c:pt>
                <c:pt idx="177">
                  <c:v>600.42859999999996</c:v>
                </c:pt>
                <c:pt idx="178">
                  <c:v>591.14290000000005</c:v>
                </c:pt>
                <c:pt idx="179">
                  <c:v>618.28570000000002</c:v>
                </c:pt>
                <c:pt idx="180">
                  <c:v>607.85709999999995</c:v>
                </c:pt>
                <c:pt idx="181">
                  <c:v>605.28570000000002</c:v>
                </c:pt>
                <c:pt idx="182">
                  <c:v>623.28570000000002</c:v>
                </c:pt>
                <c:pt idx="183">
                  <c:v>658.71429999999998</c:v>
                </c:pt>
                <c:pt idx="184">
                  <c:v>676.57140000000004</c:v>
                </c:pt>
                <c:pt idx="185">
                  <c:v>696.85709999999995</c:v>
                </c:pt>
                <c:pt idx="186">
                  <c:v>710.85709999999995</c:v>
                </c:pt>
                <c:pt idx="187">
                  <c:v>743.42859999999996</c:v>
                </c:pt>
                <c:pt idx="188">
                  <c:v>767.14290000000005</c:v>
                </c:pt>
                <c:pt idx="189">
                  <c:v>771.57140000000004</c:v>
                </c:pt>
                <c:pt idx="190">
                  <c:v>752.14290000000005</c:v>
                </c:pt>
                <c:pt idx="191">
                  <c:v>724</c:v>
                </c:pt>
                <c:pt idx="192">
                  <c:v>705.14290000000005</c:v>
                </c:pt>
                <c:pt idx="193">
                  <c:v>686.28570000000002</c:v>
                </c:pt>
                <c:pt idx="194">
                  <c:v>688.57140000000004</c:v>
                </c:pt>
                <c:pt idx="195">
                  <c:v>695.42859999999996</c:v>
                </c:pt>
                <c:pt idx="196">
                  <c:v>694.85709999999995</c:v>
                </c:pt>
                <c:pt idx="197">
                  <c:v>703.85709999999995</c:v>
                </c:pt>
                <c:pt idx="198">
                  <c:v>733.71429999999998</c:v>
                </c:pt>
                <c:pt idx="199">
                  <c:v>744.57140000000004</c:v>
                </c:pt>
                <c:pt idx="200">
                  <c:v>764.42859999999996</c:v>
                </c:pt>
                <c:pt idx="201">
                  <c:v>751.57140000000004</c:v>
                </c:pt>
                <c:pt idx="202">
                  <c:v>771.14290000000005</c:v>
                </c:pt>
                <c:pt idx="203">
                  <c:v>790.71429999999998</c:v>
                </c:pt>
                <c:pt idx="204">
                  <c:v>789.28570000000002</c:v>
                </c:pt>
                <c:pt idx="205">
                  <c:v>787.57140000000004</c:v>
                </c:pt>
                <c:pt idx="206">
                  <c:v>789.42859999999996</c:v>
                </c:pt>
                <c:pt idx="207">
                  <c:v>797.85709999999995</c:v>
                </c:pt>
                <c:pt idx="208">
                  <c:v>814.71429999999998</c:v>
                </c:pt>
                <c:pt idx="209">
                  <c:v>817.42859999999996</c:v>
                </c:pt>
                <c:pt idx="210">
                  <c:v>818</c:v>
                </c:pt>
                <c:pt idx="211">
                  <c:v>855.28570000000002</c:v>
                </c:pt>
                <c:pt idx="212">
                  <c:v>917.42859999999996</c:v>
                </c:pt>
                <c:pt idx="213">
                  <c:v>965.28570000000002</c:v>
                </c:pt>
                <c:pt idx="214">
                  <c:v>1026.2856999999999</c:v>
                </c:pt>
                <c:pt idx="215">
                  <c:v>1124.8570999999999</c:v>
                </c:pt>
                <c:pt idx="216">
                  <c:v>1228.5714</c:v>
                </c:pt>
                <c:pt idx="217">
                  <c:v>1279.4286</c:v>
                </c:pt>
                <c:pt idx="218">
                  <c:v>1293.5714</c:v>
                </c:pt>
                <c:pt idx="219">
                  <c:v>1322.7143000000001</c:v>
                </c:pt>
                <c:pt idx="220">
                  <c:v>1374.1429000000001</c:v>
                </c:pt>
                <c:pt idx="221">
                  <c:v>1439</c:v>
                </c:pt>
                <c:pt idx="222">
                  <c:v>1438.14</c:v>
                </c:pt>
                <c:pt idx="223">
                  <c:v>1397.57</c:v>
                </c:pt>
                <c:pt idx="224">
                  <c:v>1386.29</c:v>
                </c:pt>
                <c:pt idx="225">
                  <c:v>1400</c:v>
                </c:pt>
                <c:pt idx="226">
                  <c:v>1400</c:v>
                </c:pt>
                <c:pt idx="227">
                  <c:v>1381.71</c:v>
                </c:pt>
              </c:numCache>
            </c:numRef>
          </c:val>
          <c:smooth val="0"/>
          <c:extLst>
            <c:ext xmlns:c16="http://schemas.microsoft.com/office/drawing/2014/chart" uri="{C3380CC4-5D6E-409C-BE32-E72D297353CC}">
              <c16:uniqueId val="{00000000-C939-4DAF-93B4-3AEF3593A478}"/>
            </c:ext>
          </c:extLst>
        </c:ser>
        <c:dLbls>
          <c:showLegendKey val="0"/>
          <c:showVal val="0"/>
          <c:showCatName val="0"/>
          <c:showSerName val="0"/>
          <c:showPercent val="0"/>
          <c:showBubbleSize val="0"/>
        </c:dLbls>
        <c:marker val="1"/>
        <c:smooth val="0"/>
        <c:axId val="1910666656"/>
        <c:axId val="496926768"/>
      </c:lineChart>
      <c:lineChart>
        <c:grouping val="standard"/>
        <c:varyColors val="0"/>
        <c:ser>
          <c:idx val="1"/>
          <c:order val="1"/>
          <c:tx>
            <c:strRef>
              <c:f>Sheet1!$C$1</c:f>
              <c:strCache>
                <c:ptCount val="1"/>
                <c:pt idx="0">
                  <c:v>Deaths (R)</c:v>
                </c:pt>
              </c:strCache>
            </c:strRef>
          </c:tx>
          <c:spPr>
            <a:ln w="50800">
              <a:solidFill>
                <a:schemeClr val="accent2"/>
              </a:solidFill>
            </a:ln>
          </c:spPr>
          <c:marker>
            <c:symbol val="none"/>
          </c:marker>
          <c:cat>
            <c:numRef>
              <c:f>Sheet1!$A$2:$A$229</c:f>
              <c:numCache>
                <c:formatCode>m/d/yy;@</c:formatCode>
                <c:ptCount val="228"/>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pt idx="129">
                  <c:v>44020</c:v>
                </c:pt>
                <c:pt idx="130">
                  <c:v>44021</c:v>
                </c:pt>
                <c:pt idx="131">
                  <c:v>44022</c:v>
                </c:pt>
                <c:pt idx="132">
                  <c:v>44023</c:v>
                </c:pt>
                <c:pt idx="133">
                  <c:v>44024</c:v>
                </c:pt>
                <c:pt idx="134">
                  <c:v>44025</c:v>
                </c:pt>
                <c:pt idx="135">
                  <c:v>44026</c:v>
                </c:pt>
                <c:pt idx="136">
                  <c:v>44027</c:v>
                </c:pt>
                <c:pt idx="137">
                  <c:v>44028</c:v>
                </c:pt>
                <c:pt idx="138">
                  <c:v>44029</c:v>
                </c:pt>
                <c:pt idx="139">
                  <c:v>44030</c:v>
                </c:pt>
                <c:pt idx="140">
                  <c:v>44031</c:v>
                </c:pt>
                <c:pt idx="141">
                  <c:v>44032</c:v>
                </c:pt>
                <c:pt idx="142">
                  <c:v>44033</c:v>
                </c:pt>
                <c:pt idx="143">
                  <c:v>44034</c:v>
                </c:pt>
                <c:pt idx="144">
                  <c:v>44035</c:v>
                </c:pt>
                <c:pt idx="145">
                  <c:v>44036</c:v>
                </c:pt>
                <c:pt idx="146">
                  <c:v>44037</c:v>
                </c:pt>
                <c:pt idx="147">
                  <c:v>44038</c:v>
                </c:pt>
                <c:pt idx="148">
                  <c:v>44039</c:v>
                </c:pt>
                <c:pt idx="149">
                  <c:v>44040</c:v>
                </c:pt>
                <c:pt idx="150">
                  <c:v>44041</c:v>
                </c:pt>
                <c:pt idx="151">
                  <c:v>44042</c:v>
                </c:pt>
                <c:pt idx="152">
                  <c:v>44043</c:v>
                </c:pt>
                <c:pt idx="153">
                  <c:v>44044</c:v>
                </c:pt>
                <c:pt idx="154">
                  <c:v>44045</c:v>
                </c:pt>
                <c:pt idx="155">
                  <c:v>44046</c:v>
                </c:pt>
                <c:pt idx="156">
                  <c:v>44047</c:v>
                </c:pt>
                <c:pt idx="157">
                  <c:v>44048</c:v>
                </c:pt>
                <c:pt idx="158">
                  <c:v>44049</c:v>
                </c:pt>
                <c:pt idx="159">
                  <c:v>44050</c:v>
                </c:pt>
                <c:pt idx="160">
                  <c:v>44051</c:v>
                </c:pt>
                <c:pt idx="161">
                  <c:v>44052</c:v>
                </c:pt>
                <c:pt idx="162">
                  <c:v>44053</c:v>
                </c:pt>
                <c:pt idx="163">
                  <c:v>44054</c:v>
                </c:pt>
                <c:pt idx="164">
                  <c:v>44055</c:v>
                </c:pt>
                <c:pt idx="165">
                  <c:v>44056</c:v>
                </c:pt>
                <c:pt idx="166">
                  <c:v>44057</c:v>
                </c:pt>
                <c:pt idx="167">
                  <c:v>44058</c:v>
                </c:pt>
                <c:pt idx="168">
                  <c:v>44059</c:v>
                </c:pt>
                <c:pt idx="169">
                  <c:v>44060</c:v>
                </c:pt>
                <c:pt idx="170">
                  <c:v>44061</c:v>
                </c:pt>
                <c:pt idx="171">
                  <c:v>44062</c:v>
                </c:pt>
                <c:pt idx="172">
                  <c:v>44063</c:v>
                </c:pt>
                <c:pt idx="173">
                  <c:v>44064</c:v>
                </c:pt>
                <c:pt idx="174">
                  <c:v>44065</c:v>
                </c:pt>
                <c:pt idx="175">
                  <c:v>44066</c:v>
                </c:pt>
                <c:pt idx="176">
                  <c:v>44067</c:v>
                </c:pt>
                <c:pt idx="177">
                  <c:v>44068</c:v>
                </c:pt>
                <c:pt idx="178">
                  <c:v>44069</c:v>
                </c:pt>
                <c:pt idx="179">
                  <c:v>44070</c:v>
                </c:pt>
                <c:pt idx="180">
                  <c:v>44071</c:v>
                </c:pt>
                <c:pt idx="181">
                  <c:v>44072</c:v>
                </c:pt>
                <c:pt idx="182">
                  <c:v>44073</c:v>
                </c:pt>
                <c:pt idx="183">
                  <c:v>44074</c:v>
                </c:pt>
                <c:pt idx="184">
                  <c:v>44075</c:v>
                </c:pt>
                <c:pt idx="185">
                  <c:v>44076</c:v>
                </c:pt>
                <c:pt idx="186">
                  <c:v>44077</c:v>
                </c:pt>
                <c:pt idx="187">
                  <c:v>44078</c:v>
                </c:pt>
                <c:pt idx="188">
                  <c:v>44079</c:v>
                </c:pt>
                <c:pt idx="189">
                  <c:v>44080</c:v>
                </c:pt>
                <c:pt idx="190">
                  <c:v>44081</c:v>
                </c:pt>
                <c:pt idx="191">
                  <c:v>44082</c:v>
                </c:pt>
                <c:pt idx="192">
                  <c:v>44083</c:v>
                </c:pt>
                <c:pt idx="193">
                  <c:v>44084</c:v>
                </c:pt>
                <c:pt idx="194">
                  <c:v>44085</c:v>
                </c:pt>
                <c:pt idx="195">
                  <c:v>44086</c:v>
                </c:pt>
                <c:pt idx="196">
                  <c:v>44087</c:v>
                </c:pt>
                <c:pt idx="197">
                  <c:v>44088</c:v>
                </c:pt>
                <c:pt idx="198">
                  <c:v>44089</c:v>
                </c:pt>
                <c:pt idx="199">
                  <c:v>44090</c:v>
                </c:pt>
                <c:pt idx="200">
                  <c:v>44091</c:v>
                </c:pt>
                <c:pt idx="201">
                  <c:v>44092</c:v>
                </c:pt>
                <c:pt idx="202">
                  <c:v>44093</c:v>
                </c:pt>
                <c:pt idx="203">
                  <c:v>44094</c:v>
                </c:pt>
                <c:pt idx="204">
                  <c:v>44095</c:v>
                </c:pt>
                <c:pt idx="205">
                  <c:v>44096</c:v>
                </c:pt>
                <c:pt idx="206">
                  <c:v>44097</c:v>
                </c:pt>
                <c:pt idx="207">
                  <c:v>44098</c:v>
                </c:pt>
                <c:pt idx="208">
                  <c:v>44099</c:v>
                </c:pt>
                <c:pt idx="209">
                  <c:v>44100</c:v>
                </c:pt>
                <c:pt idx="210">
                  <c:v>44101</c:v>
                </c:pt>
                <c:pt idx="211">
                  <c:v>44102</c:v>
                </c:pt>
                <c:pt idx="212">
                  <c:v>44103</c:v>
                </c:pt>
                <c:pt idx="213">
                  <c:v>44104</c:v>
                </c:pt>
                <c:pt idx="214">
                  <c:v>44105</c:v>
                </c:pt>
                <c:pt idx="215">
                  <c:v>44106</c:v>
                </c:pt>
                <c:pt idx="216">
                  <c:v>44107</c:v>
                </c:pt>
                <c:pt idx="217">
                  <c:v>44108</c:v>
                </c:pt>
                <c:pt idx="218">
                  <c:v>44109</c:v>
                </c:pt>
                <c:pt idx="219">
                  <c:v>44110</c:v>
                </c:pt>
                <c:pt idx="220">
                  <c:v>44111</c:v>
                </c:pt>
                <c:pt idx="221">
                  <c:v>44112</c:v>
                </c:pt>
                <c:pt idx="222">
                  <c:v>44113</c:v>
                </c:pt>
                <c:pt idx="223">
                  <c:v>44114</c:v>
                </c:pt>
                <c:pt idx="224">
                  <c:v>44115</c:v>
                </c:pt>
                <c:pt idx="225">
                  <c:v>44116</c:v>
                </c:pt>
                <c:pt idx="226">
                  <c:v>44117</c:v>
                </c:pt>
                <c:pt idx="227">
                  <c:v>44118</c:v>
                </c:pt>
              </c:numCache>
            </c:numRef>
          </c:cat>
          <c:val>
            <c:numRef>
              <c:f>Sheet1!$C$2:$C$229</c:f>
              <c:numCache>
                <c:formatCode>General</c:formatCode>
                <c:ptCount val="228"/>
                <c:pt idx="0">
                  <c:v>0</c:v>
                </c:pt>
                <c:pt idx="1">
                  <c:v>0</c:v>
                </c:pt>
                <c:pt idx="2">
                  <c:v>0</c:v>
                </c:pt>
                <c:pt idx="3">
                  <c:v>0</c:v>
                </c:pt>
                <c:pt idx="4">
                  <c:v>0</c:v>
                </c:pt>
                <c:pt idx="5">
                  <c:v>0</c:v>
                </c:pt>
                <c:pt idx="6">
                  <c:v>0</c:v>
                </c:pt>
                <c:pt idx="7">
                  <c:v>0</c:v>
                </c:pt>
                <c:pt idx="8">
                  <c:v>0</c:v>
                </c:pt>
                <c:pt idx="9">
                  <c:v>0</c:v>
                </c:pt>
                <c:pt idx="10">
                  <c:v>0.1429</c:v>
                </c:pt>
                <c:pt idx="11">
                  <c:v>0.1429</c:v>
                </c:pt>
                <c:pt idx="12">
                  <c:v>0.1429</c:v>
                </c:pt>
                <c:pt idx="13">
                  <c:v>0.71430000000000005</c:v>
                </c:pt>
                <c:pt idx="14">
                  <c:v>1.4286000000000001</c:v>
                </c:pt>
                <c:pt idx="15">
                  <c:v>3</c:v>
                </c:pt>
                <c:pt idx="16">
                  <c:v>5</c:v>
                </c:pt>
                <c:pt idx="17">
                  <c:v>8.4285999999999994</c:v>
                </c:pt>
                <c:pt idx="18">
                  <c:v>12.428599999999999</c:v>
                </c:pt>
                <c:pt idx="19">
                  <c:v>20.285699999999999</c:v>
                </c:pt>
                <c:pt idx="20">
                  <c:v>27.142900000000001</c:v>
                </c:pt>
                <c:pt idx="21">
                  <c:v>34.142899999999997</c:v>
                </c:pt>
                <c:pt idx="22">
                  <c:v>47.142899999999997</c:v>
                </c:pt>
                <c:pt idx="23">
                  <c:v>62.857100000000003</c:v>
                </c:pt>
                <c:pt idx="24">
                  <c:v>81.714299999999994</c:v>
                </c:pt>
                <c:pt idx="25">
                  <c:v>111.28570000000001</c:v>
                </c:pt>
                <c:pt idx="26">
                  <c:v>142.28569999999999</c:v>
                </c:pt>
                <c:pt idx="27">
                  <c:v>185.28569999999999</c:v>
                </c:pt>
                <c:pt idx="28">
                  <c:v>232.1429</c:v>
                </c:pt>
                <c:pt idx="29">
                  <c:v>276.42860000000002</c:v>
                </c:pt>
                <c:pt idx="30">
                  <c:v>328.57139999999998</c:v>
                </c:pt>
                <c:pt idx="31">
                  <c:v>397</c:v>
                </c:pt>
                <c:pt idx="32">
                  <c:v>467.28570000000002</c:v>
                </c:pt>
                <c:pt idx="33">
                  <c:v>537.14290000000005</c:v>
                </c:pt>
                <c:pt idx="34">
                  <c:v>599.14290000000005</c:v>
                </c:pt>
                <c:pt idx="35">
                  <c:v>674.57140000000004</c:v>
                </c:pt>
                <c:pt idx="36">
                  <c:v>767.28570000000002</c:v>
                </c:pt>
                <c:pt idx="37">
                  <c:v>879.28570000000002</c:v>
                </c:pt>
                <c:pt idx="38">
                  <c:v>924</c:v>
                </c:pt>
                <c:pt idx="39">
                  <c:v>970.14290000000005</c:v>
                </c:pt>
                <c:pt idx="40">
                  <c:v>993</c:v>
                </c:pt>
                <c:pt idx="41">
                  <c:v>1012.2857</c:v>
                </c:pt>
                <c:pt idx="42">
                  <c:v>1016.2857</c:v>
                </c:pt>
                <c:pt idx="43">
                  <c:v>1010.1429000000001</c:v>
                </c:pt>
                <c:pt idx="44">
                  <c:v>954</c:v>
                </c:pt>
                <c:pt idx="45">
                  <c:v>930.71429999999998</c:v>
                </c:pt>
                <c:pt idx="46">
                  <c:v>886.85709999999995</c:v>
                </c:pt>
                <c:pt idx="47">
                  <c:v>823.42859999999996</c:v>
                </c:pt>
                <c:pt idx="48">
                  <c:v>771.85709999999995</c:v>
                </c:pt>
                <c:pt idx="49">
                  <c:v>712.71429999999998</c:v>
                </c:pt>
                <c:pt idx="50">
                  <c:v>706</c:v>
                </c:pt>
                <c:pt idx="51">
                  <c:v>676.14290000000005</c:v>
                </c:pt>
                <c:pt idx="52">
                  <c:v>637.85709999999995</c:v>
                </c:pt>
                <c:pt idx="53">
                  <c:v>625.57140000000004</c:v>
                </c:pt>
                <c:pt idx="54">
                  <c:v>636.42859999999996</c:v>
                </c:pt>
                <c:pt idx="55">
                  <c:v>618.57140000000004</c:v>
                </c:pt>
                <c:pt idx="56">
                  <c:v>601.57140000000004</c:v>
                </c:pt>
                <c:pt idx="57">
                  <c:v>531.57140000000004</c:v>
                </c:pt>
                <c:pt idx="58">
                  <c:v>483.57139999999998</c:v>
                </c:pt>
                <c:pt idx="59">
                  <c:v>473.28570000000002</c:v>
                </c:pt>
                <c:pt idx="60">
                  <c:v>432.28570000000002</c:v>
                </c:pt>
                <c:pt idx="61">
                  <c:v>406</c:v>
                </c:pt>
                <c:pt idx="62">
                  <c:v>385.1429</c:v>
                </c:pt>
                <c:pt idx="63">
                  <c:v>367.71429999999998</c:v>
                </c:pt>
                <c:pt idx="64">
                  <c:v>349.42860000000002</c:v>
                </c:pt>
                <c:pt idx="65">
                  <c:v>341.8571</c:v>
                </c:pt>
                <c:pt idx="66">
                  <c:v>359.57139999999998</c:v>
                </c:pt>
                <c:pt idx="67">
                  <c:v>339.1429</c:v>
                </c:pt>
                <c:pt idx="68">
                  <c:v>331.71429999999998</c:v>
                </c:pt>
                <c:pt idx="69">
                  <c:v>321.8571</c:v>
                </c:pt>
                <c:pt idx="70">
                  <c:v>306.1429</c:v>
                </c:pt>
                <c:pt idx="71">
                  <c:v>283.8571</c:v>
                </c:pt>
                <c:pt idx="72">
                  <c:v>274.71429999999998</c:v>
                </c:pt>
                <c:pt idx="73">
                  <c:v>222.57140000000001</c:v>
                </c:pt>
                <c:pt idx="74">
                  <c:v>213.1429</c:v>
                </c:pt>
                <c:pt idx="75">
                  <c:v>205.71430000000001</c:v>
                </c:pt>
                <c:pt idx="76">
                  <c:v>198.71430000000001</c:v>
                </c:pt>
                <c:pt idx="77">
                  <c:v>192</c:v>
                </c:pt>
                <c:pt idx="78">
                  <c:v>232.8571</c:v>
                </c:pt>
                <c:pt idx="79">
                  <c:v>230</c:v>
                </c:pt>
                <c:pt idx="80">
                  <c:v>210</c:v>
                </c:pt>
                <c:pt idx="81">
                  <c:v>197.42859999999999</c:v>
                </c:pt>
                <c:pt idx="82">
                  <c:v>170.1429</c:v>
                </c:pt>
                <c:pt idx="83">
                  <c:v>169.57140000000001</c:v>
                </c:pt>
                <c:pt idx="84">
                  <c:v>164.8571</c:v>
                </c:pt>
                <c:pt idx="85">
                  <c:v>113.5714</c:v>
                </c:pt>
                <c:pt idx="86">
                  <c:v>89.142899999999997</c:v>
                </c:pt>
                <c:pt idx="87">
                  <c:v>106.4286</c:v>
                </c:pt>
                <c:pt idx="88">
                  <c:v>98.857100000000003</c:v>
                </c:pt>
                <c:pt idx="89">
                  <c:v>102</c:v>
                </c:pt>
                <c:pt idx="90">
                  <c:v>88.142899999999997</c:v>
                </c:pt>
                <c:pt idx="91">
                  <c:v>82</c:v>
                </c:pt>
                <c:pt idx="92">
                  <c:v>83.285700000000006</c:v>
                </c:pt>
                <c:pt idx="93">
                  <c:v>90.571399999999997</c:v>
                </c:pt>
                <c:pt idx="94">
                  <c:v>71.714299999999994</c:v>
                </c:pt>
                <c:pt idx="95">
                  <c:v>87.285700000000006</c:v>
                </c:pt>
                <c:pt idx="96">
                  <c:v>77.428600000000003</c:v>
                </c:pt>
                <c:pt idx="97">
                  <c:v>70.285700000000006</c:v>
                </c:pt>
                <c:pt idx="98">
                  <c:v>75.285700000000006</c:v>
                </c:pt>
                <c:pt idx="99">
                  <c:v>65</c:v>
                </c:pt>
                <c:pt idx="100">
                  <c:v>59.571399999999997</c:v>
                </c:pt>
                <c:pt idx="101">
                  <c:v>60.857100000000003</c:v>
                </c:pt>
                <c:pt idx="102">
                  <c:v>44.428600000000003</c:v>
                </c:pt>
                <c:pt idx="103">
                  <c:v>62</c:v>
                </c:pt>
                <c:pt idx="104">
                  <c:v>61</c:v>
                </c:pt>
                <c:pt idx="105">
                  <c:v>52.714300000000001</c:v>
                </c:pt>
                <c:pt idx="106">
                  <c:v>48.714300000000001</c:v>
                </c:pt>
                <c:pt idx="107">
                  <c:v>50.142899999999997</c:v>
                </c:pt>
                <c:pt idx="108">
                  <c:v>43.714300000000001</c:v>
                </c:pt>
                <c:pt idx="109">
                  <c:v>46.285699999999999</c:v>
                </c:pt>
                <c:pt idx="110">
                  <c:v>27.571400000000001</c:v>
                </c:pt>
                <c:pt idx="111">
                  <c:v>35.571399999999997</c:v>
                </c:pt>
                <c:pt idx="112">
                  <c:v>37</c:v>
                </c:pt>
                <c:pt idx="113">
                  <c:v>37.428600000000003</c:v>
                </c:pt>
                <c:pt idx="114">
                  <c:v>39.142899999999997</c:v>
                </c:pt>
                <c:pt idx="115">
                  <c:v>39.714300000000001</c:v>
                </c:pt>
                <c:pt idx="116">
                  <c:v>39.857100000000003</c:v>
                </c:pt>
                <c:pt idx="117">
                  <c:v>40.428600000000003</c:v>
                </c:pt>
                <c:pt idx="118">
                  <c:v>33.428600000000003</c:v>
                </c:pt>
                <c:pt idx="119">
                  <c:v>32</c:v>
                </c:pt>
                <c:pt idx="120">
                  <c:v>31.285699999999999</c:v>
                </c:pt>
                <c:pt idx="121">
                  <c:v>16.857099999999999</c:v>
                </c:pt>
                <c:pt idx="122">
                  <c:v>16.285699999999999</c:v>
                </c:pt>
                <c:pt idx="123">
                  <c:v>15</c:v>
                </c:pt>
                <c:pt idx="124">
                  <c:v>23.142900000000001</c:v>
                </c:pt>
                <c:pt idx="125">
                  <c:v>22.142900000000001</c:v>
                </c:pt>
                <c:pt idx="126">
                  <c:v>23.714300000000001</c:v>
                </c:pt>
                <c:pt idx="127">
                  <c:v>21.714300000000001</c:v>
                </c:pt>
                <c:pt idx="128">
                  <c:v>30.428599999999999</c:v>
                </c:pt>
                <c:pt idx="129">
                  <c:v>30.857099999999999</c:v>
                </c:pt>
                <c:pt idx="130">
                  <c:v>30.714300000000001</c:v>
                </c:pt>
                <c:pt idx="131">
                  <c:v>25.285699999999999</c:v>
                </c:pt>
                <c:pt idx="132">
                  <c:v>24.857099999999999</c:v>
                </c:pt>
                <c:pt idx="133">
                  <c:v>21.571400000000001</c:v>
                </c:pt>
                <c:pt idx="134">
                  <c:v>22.428599999999999</c:v>
                </c:pt>
                <c:pt idx="135">
                  <c:v>20.857099999999999</c:v>
                </c:pt>
                <c:pt idx="136">
                  <c:v>20.571400000000001</c:v>
                </c:pt>
                <c:pt idx="137">
                  <c:v>18.571400000000001</c:v>
                </c:pt>
                <c:pt idx="138">
                  <c:v>16.428599999999999</c:v>
                </c:pt>
                <c:pt idx="139">
                  <c:v>16.714300000000001</c:v>
                </c:pt>
                <c:pt idx="140">
                  <c:v>17.285699999999999</c:v>
                </c:pt>
                <c:pt idx="141">
                  <c:v>15.571400000000001</c:v>
                </c:pt>
                <c:pt idx="142">
                  <c:v>15.7143</c:v>
                </c:pt>
                <c:pt idx="143">
                  <c:v>19.142900000000001</c:v>
                </c:pt>
                <c:pt idx="144">
                  <c:v>19.142900000000001</c:v>
                </c:pt>
                <c:pt idx="145">
                  <c:v>16.857099999999999</c:v>
                </c:pt>
                <c:pt idx="146">
                  <c:v>16.428599999999999</c:v>
                </c:pt>
                <c:pt idx="147">
                  <c:v>16.142900000000001</c:v>
                </c:pt>
                <c:pt idx="148">
                  <c:v>16</c:v>
                </c:pt>
                <c:pt idx="149">
                  <c:v>16.285699999999999</c:v>
                </c:pt>
                <c:pt idx="150">
                  <c:v>10.2857</c:v>
                </c:pt>
                <c:pt idx="151">
                  <c:v>11.571400000000001</c:v>
                </c:pt>
                <c:pt idx="152">
                  <c:v>10.428599999999999</c:v>
                </c:pt>
                <c:pt idx="153">
                  <c:v>10.2857</c:v>
                </c:pt>
                <c:pt idx="154">
                  <c:v>9.7142999999999997</c:v>
                </c:pt>
                <c:pt idx="155">
                  <c:v>8.2857000000000003</c:v>
                </c:pt>
                <c:pt idx="156">
                  <c:v>7.1429</c:v>
                </c:pt>
                <c:pt idx="157">
                  <c:v>11.7143</c:v>
                </c:pt>
                <c:pt idx="158">
                  <c:v>9.8571000000000009</c:v>
                </c:pt>
                <c:pt idx="159">
                  <c:v>9.8571000000000009</c:v>
                </c:pt>
                <c:pt idx="160">
                  <c:v>9.8571000000000009</c:v>
                </c:pt>
                <c:pt idx="161">
                  <c:v>8.2857000000000003</c:v>
                </c:pt>
                <c:pt idx="162">
                  <c:v>9.5714000000000006</c:v>
                </c:pt>
                <c:pt idx="163">
                  <c:v>9.5714000000000006</c:v>
                </c:pt>
                <c:pt idx="164">
                  <c:v>6</c:v>
                </c:pt>
                <c:pt idx="165">
                  <c:v>5.5713999999999997</c:v>
                </c:pt>
                <c:pt idx="166">
                  <c:v>7.7142999999999997</c:v>
                </c:pt>
                <c:pt idx="167">
                  <c:v>8</c:v>
                </c:pt>
                <c:pt idx="168">
                  <c:v>8.7142999999999997</c:v>
                </c:pt>
                <c:pt idx="169">
                  <c:v>8.4285999999999994</c:v>
                </c:pt>
                <c:pt idx="170">
                  <c:v>9.2857000000000003</c:v>
                </c:pt>
                <c:pt idx="171">
                  <c:v>8.8571000000000009</c:v>
                </c:pt>
                <c:pt idx="172">
                  <c:v>8.1428999999999991</c:v>
                </c:pt>
                <c:pt idx="173">
                  <c:v>5</c:v>
                </c:pt>
                <c:pt idx="174">
                  <c:v>4.2857000000000003</c:v>
                </c:pt>
                <c:pt idx="175">
                  <c:v>5</c:v>
                </c:pt>
                <c:pt idx="176">
                  <c:v>4.1429</c:v>
                </c:pt>
                <c:pt idx="177">
                  <c:v>6.5713999999999997</c:v>
                </c:pt>
                <c:pt idx="178">
                  <c:v>6.7142999999999997</c:v>
                </c:pt>
                <c:pt idx="179">
                  <c:v>7.1429</c:v>
                </c:pt>
                <c:pt idx="180">
                  <c:v>8.1428999999999991</c:v>
                </c:pt>
                <c:pt idx="181">
                  <c:v>7.4286000000000003</c:v>
                </c:pt>
                <c:pt idx="182">
                  <c:v>8.2857000000000003</c:v>
                </c:pt>
                <c:pt idx="183">
                  <c:v>15</c:v>
                </c:pt>
                <c:pt idx="184">
                  <c:v>12.142899999999999</c:v>
                </c:pt>
                <c:pt idx="185">
                  <c:v>12.142899999999999</c:v>
                </c:pt>
                <c:pt idx="186">
                  <c:v>12.7143</c:v>
                </c:pt>
                <c:pt idx="187">
                  <c:v>13.142899999999999</c:v>
                </c:pt>
                <c:pt idx="188">
                  <c:v>13.7143</c:v>
                </c:pt>
                <c:pt idx="189">
                  <c:v>11.142899999999999</c:v>
                </c:pt>
                <c:pt idx="190">
                  <c:v>6.4286000000000003</c:v>
                </c:pt>
                <c:pt idx="191">
                  <c:v>7.1429</c:v>
                </c:pt>
                <c:pt idx="192">
                  <c:v>6.7142999999999997</c:v>
                </c:pt>
                <c:pt idx="193">
                  <c:v>6.1429</c:v>
                </c:pt>
                <c:pt idx="194">
                  <c:v>5.2857000000000003</c:v>
                </c:pt>
                <c:pt idx="195">
                  <c:v>5.1429</c:v>
                </c:pt>
                <c:pt idx="196">
                  <c:v>5.1429</c:v>
                </c:pt>
                <c:pt idx="197">
                  <c:v>4</c:v>
                </c:pt>
                <c:pt idx="198">
                  <c:v>3.1429</c:v>
                </c:pt>
                <c:pt idx="199">
                  <c:v>3.2856999999999998</c:v>
                </c:pt>
                <c:pt idx="200">
                  <c:v>7.2857000000000003</c:v>
                </c:pt>
                <c:pt idx="201">
                  <c:v>9.4285999999999994</c:v>
                </c:pt>
                <c:pt idx="202">
                  <c:v>8.2857000000000003</c:v>
                </c:pt>
                <c:pt idx="203">
                  <c:v>9.1428999999999991</c:v>
                </c:pt>
                <c:pt idx="204">
                  <c:v>8.8571000000000009</c:v>
                </c:pt>
                <c:pt idx="205">
                  <c:v>7.4286000000000003</c:v>
                </c:pt>
                <c:pt idx="206">
                  <c:v>6.8571</c:v>
                </c:pt>
                <c:pt idx="207">
                  <c:v>3.5714000000000001</c:v>
                </c:pt>
                <c:pt idx="208">
                  <c:v>5.2857000000000003</c:v>
                </c:pt>
                <c:pt idx="209">
                  <c:v>6.2857000000000003</c:v>
                </c:pt>
                <c:pt idx="210">
                  <c:v>6.2857000000000003</c:v>
                </c:pt>
                <c:pt idx="211">
                  <c:v>6.8571</c:v>
                </c:pt>
                <c:pt idx="212">
                  <c:v>7.7142999999999997</c:v>
                </c:pt>
                <c:pt idx="213">
                  <c:v>9</c:v>
                </c:pt>
                <c:pt idx="214">
                  <c:v>9.1428999999999991</c:v>
                </c:pt>
                <c:pt idx="215">
                  <c:v>11</c:v>
                </c:pt>
                <c:pt idx="216">
                  <c:v>10.2857</c:v>
                </c:pt>
                <c:pt idx="217">
                  <c:v>10.571400000000001</c:v>
                </c:pt>
                <c:pt idx="218">
                  <c:v>10.571400000000001</c:v>
                </c:pt>
                <c:pt idx="219">
                  <c:v>10.7143</c:v>
                </c:pt>
                <c:pt idx="220">
                  <c:v>10.428599999999999</c:v>
                </c:pt>
                <c:pt idx="221">
                  <c:v>9.7142999999999997</c:v>
                </c:pt>
                <c:pt idx="222">
                  <c:v>13</c:v>
                </c:pt>
                <c:pt idx="223">
                  <c:v>13.71</c:v>
                </c:pt>
                <c:pt idx="224">
                  <c:v>12.71</c:v>
                </c:pt>
                <c:pt idx="225">
                  <c:v>12.43</c:v>
                </c:pt>
                <c:pt idx="226">
                  <c:v>12.43</c:v>
                </c:pt>
                <c:pt idx="227">
                  <c:v>12.86</c:v>
                </c:pt>
              </c:numCache>
            </c:numRef>
          </c:val>
          <c:smooth val="0"/>
          <c:extLst>
            <c:ext xmlns:c16="http://schemas.microsoft.com/office/drawing/2014/chart" uri="{C3380CC4-5D6E-409C-BE32-E72D297353CC}">
              <c16:uniqueId val="{00000001-C939-4DAF-93B4-3AEF3593A478}"/>
            </c:ext>
          </c:extLst>
        </c:ser>
        <c:dLbls>
          <c:showLegendKey val="0"/>
          <c:showVal val="0"/>
          <c:showCatName val="0"/>
          <c:showSerName val="0"/>
          <c:showPercent val="0"/>
          <c:showBubbleSize val="0"/>
        </c:dLbls>
        <c:marker val="1"/>
        <c:smooth val="0"/>
        <c:axId val="756815192"/>
        <c:axId val="756812568"/>
      </c:lineChart>
      <c:catAx>
        <c:axId val="1910666656"/>
        <c:scaling>
          <c:orientation val="minMax"/>
        </c:scaling>
        <c:delete val="0"/>
        <c:axPos val="b"/>
        <c:numFmt formatCode="m/d;@" sourceLinked="0"/>
        <c:majorTickMark val="cross"/>
        <c:minorTickMark val="none"/>
        <c:tickLblPos val="low"/>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496926768"/>
        <c:crossesAt val="-40"/>
        <c:auto val="0"/>
        <c:lblAlgn val="ctr"/>
        <c:lblOffset val="100"/>
        <c:tickLblSkip val="35"/>
        <c:tickMarkSkip val="7"/>
        <c:noMultiLvlLbl val="0"/>
      </c:catAx>
      <c:valAx>
        <c:axId val="496926768"/>
        <c:scaling>
          <c:orientation val="minMax"/>
        </c:scaling>
        <c:delete val="0"/>
        <c:axPos val="l"/>
        <c:majorGridlines>
          <c:spPr>
            <a:ln>
              <a:solidFill>
                <a:schemeClr val="accent4"/>
              </a:solidFill>
            </a:ln>
          </c:spPr>
        </c:majorGridlines>
        <c:numFmt formatCode="#,##0" sourceLinked="0"/>
        <c:majorTickMark val="cross"/>
        <c:minorTickMark val="none"/>
        <c:tickLblPos val="nextTo"/>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1910666656"/>
        <c:crosses val="autoZero"/>
        <c:crossBetween val="midCat"/>
      </c:valAx>
      <c:valAx>
        <c:axId val="756812568"/>
        <c:scaling>
          <c:orientation val="minMax"/>
        </c:scaling>
        <c:delete val="0"/>
        <c:axPos val="r"/>
        <c:numFmt formatCode="#,##0" sourceLinked="0"/>
        <c:majorTickMark val="cross"/>
        <c:minorTickMark val="none"/>
        <c:tickLblPos val="nextTo"/>
        <c:spPr>
          <a:ln/>
        </c:spPr>
        <c:txPr>
          <a:bodyPr/>
          <a:lstStyle/>
          <a:p>
            <a:pPr>
              <a:defRPr sz="2000">
                <a:solidFill>
                  <a:schemeClr val="bg1"/>
                </a:solidFill>
              </a:defRPr>
            </a:pPr>
            <a:endParaRPr lang="en-US"/>
          </a:p>
        </c:txPr>
        <c:crossAx val="756815192"/>
        <c:crosses val="max"/>
        <c:crossBetween val="between"/>
      </c:valAx>
      <c:dateAx>
        <c:axId val="756815192"/>
        <c:scaling>
          <c:orientation val="minMax"/>
        </c:scaling>
        <c:delete val="1"/>
        <c:axPos val="b"/>
        <c:numFmt formatCode="m/d/yy;@" sourceLinked="1"/>
        <c:majorTickMark val="out"/>
        <c:minorTickMark val="none"/>
        <c:tickLblPos val="nextTo"/>
        <c:crossAx val="756812568"/>
        <c:crosses val="autoZero"/>
        <c:auto val="1"/>
        <c:lblOffset val="100"/>
        <c:baseTimeUnit val="days"/>
      </c:dateAx>
      <c:spPr>
        <a:solidFill>
          <a:srgbClr val="FFFFFF"/>
        </a:solidFill>
        <a:ln w="12735">
          <a:solidFill>
            <a:srgbClr val="464B50"/>
          </a:solidFill>
          <a:prstDash val="solid"/>
        </a:ln>
      </c:spPr>
    </c:plotArea>
    <c:legend>
      <c:legendPos val="r"/>
      <c:layout>
        <c:manualLayout>
          <c:xMode val="edge"/>
          <c:yMode val="edge"/>
          <c:x val="0.38384748613670316"/>
          <c:y val="0.15530593775571583"/>
          <c:w val="0.50189848913108348"/>
          <c:h val="0.13898412732819959"/>
        </c:manualLayout>
      </c:layout>
      <c:overlay val="0"/>
      <c:spPr>
        <a:solidFill>
          <a:srgbClr val="FFFFFF"/>
        </a:solidFill>
        <a:ln w="25470">
          <a:noFill/>
        </a:ln>
      </c:spPr>
      <c:txPr>
        <a:bodyPr/>
        <a:lstStyle/>
        <a:p>
          <a:pPr>
            <a:defRPr sz="2000" b="0" i="0" u="none" strike="noStrike" baseline="0">
              <a:solidFill>
                <a:schemeClr val="bg1"/>
              </a:solidFill>
              <a:latin typeface="Arial"/>
              <a:ea typeface="Arial"/>
              <a:cs typeface="Arial"/>
            </a:defRPr>
          </a:pPr>
          <a:endParaRPr lang="en-US"/>
        </a:p>
      </c:txPr>
    </c:legend>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03959534265531"/>
          <c:y val="6.8648583504399091E-2"/>
          <c:w val="0.71251401668786185"/>
          <c:h val="0.80349570052760599"/>
        </c:manualLayout>
      </c:layout>
      <c:barChart>
        <c:barDir val="bar"/>
        <c:grouping val="clustered"/>
        <c:varyColors val="0"/>
        <c:ser>
          <c:idx val="0"/>
          <c:order val="0"/>
          <c:spPr>
            <a:solidFill>
              <a:schemeClr val="tx1"/>
            </a:solidFill>
          </c:spPr>
          <c:invertIfNegative val="0"/>
          <c:dPt>
            <c:idx val="0"/>
            <c:invertIfNegative val="0"/>
            <c:bubble3D val="0"/>
            <c:spPr>
              <a:solidFill>
                <a:schemeClr val="accent2"/>
              </a:solidFill>
            </c:spPr>
            <c:extLst>
              <c:ext xmlns:c16="http://schemas.microsoft.com/office/drawing/2014/chart" uri="{C3380CC4-5D6E-409C-BE32-E72D297353CC}">
                <c16:uniqueId val="{00000000-4C11-4C34-9AFF-BD5BE1D9DB4F}"/>
              </c:ext>
            </c:extLst>
          </c:dPt>
          <c:dPt>
            <c:idx val="1"/>
            <c:invertIfNegative val="0"/>
            <c:bubble3D val="0"/>
            <c:spPr>
              <a:solidFill>
                <a:schemeClr val="accent2"/>
              </a:solidFill>
            </c:spPr>
            <c:extLst>
              <c:ext xmlns:c16="http://schemas.microsoft.com/office/drawing/2014/chart" uri="{C3380CC4-5D6E-409C-BE32-E72D297353CC}">
                <c16:uniqueId val="{00000001-4C11-4C34-9AFF-BD5BE1D9DB4F}"/>
              </c:ext>
            </c:extLst>
          </c:dPt>
          <c:dPt>
            <c:idx val="2"/>
            <c:invertIfNegative val="0"/>
            <c:bubble3D val="0"/>
            <c:extLst>
              <c:ext xmlns:c16="http://schemas.microsoft.com/office/drawing/2014/chart" uri="{C3380CC4-5D6E-409C-BE32-E72D297353CC}">
                <c16:uniqueId val="{00000002-4C11-4C34-9AFF-BD5BE1D9DB4F}"/>
              </c:ext>
            </c:extLst>
          </c:dPt>
          <c:dPt>
            <c:idx val="3"/>
            <c:invertIfNegative val="0"/>
            <c:bubble3D val="0"/>
            <c:extLst>
              <c:ext xmlns:c16="http://schemas.microsoft.com/office/drawing/2014/chart" uri="{C3380CC4-5D6E-409C-BE32-E72D297353CC}">
                <c16:uniqueId val="{00000003-4C11-4C34-9AFF-BD5BE1D9DB4F}"/>
              </c:ext>
            </c:extLst>
          </c:dPt>
          <c:dPt>
            <c:idx val="4"/>
            <c:invertIfNegative val="0"/>
            <c:bubble3D val="0"/>
            <c:extLst>
              <c:ext xmlns:c16="http://schemas.microsoft.com/office/drawing/2014/chart" uri="{C3380CC4-5D6E-409C-BE32-E72D297353CC}">
                <c16:uniqueId val="{00000000-69E5-42F9-A36B-58104ED159E1}"/>
              </c:ext>
            </c:extLst>
          </c:dPt>
          <c:dPt>
            <c:idx val="5"/>
            <c:invertIfNegative val="0"/>
            <c:bubble3D val="0"/>
            <c:extLst>
              <c:ext xmlns:c16="http://schemas.microsoft.com/office/drawing/2014/chart" uri="{C3380CC4-5D6E-409C-BE32-E72D297353CC}">
                <c16:uniqueId val="{00000003-17C5-440A-A854-1AF5E6F970D1}"/>
              </c:ext>
            </c:extLst>
          </c:dPt>
          <c:dPt>
            <c:idx val="6"/>
            <c:invertIfNegative val="0"/>
            <c:bubble3D val="0"/>
            <c:extLst>
              <c:ext xmlns:c16="http://schemas.microsoft.com/office/drawing/2014/chart" uri="{C3380CC4-5D6E-409C-BE32-E72D297353CC}">
                <c16:uniqueId val="{00000004-4C11-4C34-9AFF-BD5BE1D9DB4F}"/>
              </c:ext>
            </c:extLst>
          </c:dPt>
          <c:dPt>
            <c:idx val="7"/>
            <c:invertIfNegative val="0"/>
            <c:bubble3D val="0"/>
            <c:extLst>
              <c:ext xmlns:c16="http://schemas.microsoft.com/office/drawing/2014/chart" uri="{C3380CC4-5D6E-409C-BE32-E72D297353CC}">
                <c16:uniqueId val="{00000005-4C11-4C34-9AFF-BD5BE1D9DB4F}"/>
              </c:ext>
            </c:extLst>
          </c:dPt>
          <c:dPt>
            <c:idx val="8"/>
            <c:invertIfNegative val="0"/>
            <c:bubble3D val="0"/>
            <c:extLst>
              <c:ext xmlns:c16="http://schemas.microsoft.com/office/drawing/2014/chart" uri="{C3380CC4-5D6E-409C-BE32-E72D297353CC}">
                <c16:uniqueId val="{00000000-92C0-4A0B-B262-D32AF8FE7EEB}"/>
              </c:ext>
            </c:extLst>
          </c:dPt>
          <c:dPt>
            <c:idx val="9"/>
            <c:invertIfNegative val="0"/>
            <c:bubble3D val="0"/>
            <c:extLst>
              <c:ext xmlns:c16="http://schemas.microsoft.com/office/drawing/2014/chart" uri="{C3380CC4-5D6E-409C-BE32-E72D297353CC}">
                <c16:uniqueId val="{00000004-17C5-440A-A854-1AF5E6F970D1}"/>
              </c:ext>
            </c:extLst>
          </c:dPt>
          <c:dPt>
            <c:idx val="10"/>
            <c:invertIfNegative val="0"/>
            <c:bubble3D val="0"/>
            <c:extLst>
              <c:ext xmlns:c16="http://schemas.microsoft.com/office/drawing/2014/chart" uri="{C3380CC4-5D6E-409C-BE32-E72D297353CC}">
                <c16:uniqueId val="{00000005-17C5-440A-A854-1AF5E6F970D1}"/>
              </c:ext>
            </c:extLst>
          </c:dPt>
          <c:dPt>
            <c:idx val="11"/>
            <c:invertIfNegative val="0"/>
            <c:bubble3D val="0"/>
            <c:extLst>
              <c:ext xmlns:c16="http://schemas.microsoft.com/office/drawing/2014/chart" uri="{C3380CC4-5D6E-409C-BE32-E72D297353CC}">
                <c16:uniqueId val="{00000006-17C5-440A-A854-1AF5E6F970D1}"/>
              </c:ext>
            </c:extLst>
          </c:dPt>
          <c:dPt>
            <c:idx val="12"/>
            <c:invertIfNegative val="0"/>
            <c:bubble3D val="0"/>
            <c:extLst>
              <c:ext xmlns:c16="http://schemas.microsoft.com/office/drawing/2014/chart" uri="{C3380CC4-5D6E-409C-BE32-E72D297353CC}">
                <c16:uniqueId val="{00000002-17C5-440A-A854-1AF5E6F970D1}"/>
              </c:ext>
            </c:extLst>
          </c:dPt>
          <c:dPt>
            <c:idx val="13"/>
            <c:invertIfNegative val="0"/>
            <c:bubble3D val="0"/>
            <c:spPr>
              <a:solidFill>
                <a:schemeClr val="accent2"/>
              </a:solidFill>
            </c:spPr>
            <c:extLst>
              <c:ext xmlns:c16="http://schemas.microsoft.com/office/drawing/2014/chart" uri="{C3380CC4-5D6E-409C-BE32-E72D297353CC}">
                <c16:uniqueId val="{00000001-17C5-440A-A854-1AF5E6F970D1}"/>
              </c:ext>
            </c:extLst>
          </c:dPt>
          <c:dPt>
            <c:idx val="14"/>
            <c:invertIfNegative val="0"/>
            <c:bubble3D val="0"/>
            <c:extLst>
              <c:ext xmlns:c16="http://schemas.microsoft.com/office/drawing/2014/chart" uri="{C3380CC4-5D6E-409C-BE32-E72D297353CC}">
                <c16:uniqueId val="{00000000-17C5-440A-A854-1AF5E6F970D1}"/>
              </c:ext>
            </c:extLst>
          </c:dPt>
          <c:cat>
            <c:strRef>
              <c:f>Sheet1!$A$2:$A$15</c:f>
              <c:strCache>
                <c:ptCount val="14"/>
                <c:pt idx="0">
                  <c:v>Rochester NY</c:v>
                </c:pt>
                <c:pt idx="1">
                  <c:v>Albany NY</c:v>
                </c:pt>
                <c:pt idx="2">
                  <c:v>Portland OR</c:v>
                </c:pt>
                <c:pt idx="3">
                  <c:v>Ogden UT</c:v>
                </c:pt>
                <c:pt idx="4">
                  <c:v>Tacoma WA</c:v>
                </c:pt>
                <c:pt idx="5">
                  <c:v>Pittsburgh PA</c:v>
                </c:pt>
                <c:pt idx="6">
                  <c:v>Seattle WA</c:v>
                </c:pt>
                <c:pt idx="7">
                  <c:v>Akron OH</c:v>
                </c:pt>
                <c:pt idx="8">
                  <c:v>Columbus OH</c:v>
                </c:pt>
                <c:pt idx="9">
                  <c:v>Albuquerque NM</c:v>
                </c:pt>
                <c:pt idx="10">
                  <c:v>San Jose CA</c:v>
                </c:pt>
                <c:pt idx="11">
                  <c:v>Cleveland OH</c:v>
                </c:pt>
                <c:pt idx="12">
                  <c:v>Honolulu HI</c:v>
                </c:pt>
                <c:pt idx="13">
                  <c:v>Buffalo NY</c:v>
                </c:pt>
              </c:strCache>
            </c:strRef>
          </c:cat>
          <c:val>
            <c:numRef>
              <c:f>Sheet1!$B$2:$B$15</c:f>
              <c:numCache>
                <c:formatCode>General</c:formatCode>
                <c:ptCount val="14"/>
                <c:pt idx="0">
                  <c:v>7.4660354286098922</c:v>
                </c:pt>
                <c:pt idx="1">
                  <c:v>7.9511029883652649</c:v>
                </c:pt>
                <c:pt idx="2">
                  <c:v>8.3256700738080234</c:v>
                </c:pt>
                <c:pt idx="3">
                  <c:v>9.4916533111846793</c:v>
                </c:pt>
                <c:pt idx="4">
                  <c:v>9.556012287564366</c:v>
                </c:pt>
                <c:pt idx="5">
                  <c:v>9.711339316534346</c:v>
                </c:pt>
                <c:pt idx="6">
                  <c:v>10.159470415774353</c:v>
                </c:pt>
                <c:pt idx="7">
                  <c:v>10.450916089890388</c:v>
                </c:pt>
                <c:pt idx="8">
                  <c:v>10.627642328748939</c:v>
                </c:pt>
                <c:pt idx="9">
                  <c:v>10.988891285356059</c:v>
                </c:pt>
                <c:pt idx="10">
                  <c:v>12.071373313373453</c:v>
                </c:pt>
                <c:pt idx="11">
                  <c:v>12.303454955432134</c:v>
                </c:pt>
                <c:pt idx="12">
                  <c:v>12.382986015270435</c:v>
                </c:pt>
                <c:pt idx="13">
                  <c:v>12.46118070928374</c:v>
                </c:pt>
              </c:numCache>
            </c:numRef>
          </c:val>
          <c:extLst>
            <c:ext xmlns:c16="http://schemas.microsoft.com/office/drawing/2014/chart" uri="{C3380CC4-5D6E-409C-BE32-E72D297353CC}">
              <c16:uniqueId val="{00000000-DF23-4489-9932-0FE232590EA5}"/>
            </c:ext>
          </c:extLst>
        </c:ser>
        <c:dLbls>
          <c:showLegendKey val="0"/>
          <c:showVal val="0"/>
          <c:showCatName val="0"/>
          <c:showSerName val="0"/>
          <c:showPercent val="0"/>
          <c:showBubbleSize val="0"/>
        </c:dLbls>
        <c:gapWidth val="100"/>
        <c:axId val="671997248"/>
        <c:axId val="671997808"/>
      </c:barChart>
      <c:catAx>
        <c:axId val="671997248"/>
        <c:scaling>
          <c:orientation val="maxMin"/>
        </c:scaling>
        <c:delete val="0"/>
        <c:axPos val="l"/>
        <c:numFmt formatCode="@" sourceLinked="0"/>
        <c:majorTickMark val="cross"/>
        <c:minorTickMark val="none"/>
        <c:tickLblPos val="low"/>
        <c:spPr>
          <a:ln w="12700">
            <a:solidFill>
              <a:srgbClr val="464B50"/>
            </a:solidFill>
          </a:ln>
        </c:spPr>
        <c:txPr>
          <a:bodyPr rot="0" vert="horz"/>
          <a:lstStyle/>
          <a:p>
            <a:pPr>
              <a:defRPr sz="2000" baseline="0">
                <a:solidFill>
                  <a:schemeClr val="bg1"/>
                </a:solidFill>
              </a:defRPr>
            </a:pPr>
            <a:endParaRPr lang="en-US"/>
          </a:p>
        </c:txPr>
        <c:crossAx val="671997808"/>
        <c:crossesAt val="0"/>
        <c:auto val="1"/>
        <c:lblAlgn val="ctr"/>
        <c:lblOffset val="100"/>
        <c:tickLblSkip val="1"/>
        <c:tickMarkSkip val="1"/>
        <c:noMultiLvlLbl val="0"/>
      </c:catAx>
      <c:valAx>
        <c:axId val="671997808"/>
        <c:scaling>
          <c:orientation val="minMax"/>
          <c:max val="13"/>
          <c:min val="6"/>
        </c:scaling>
        <c:delete val="0"/>
        <c:axPos val="b"/>
        <c:majorGridlines>
          <c:spPr>
            <a:ln w="12700">
              <a:solidFill>
                <a:srgbClr val="91969B"/>
              </a:solidFill>
            </a:ln>
          </c:spPr>
        </c:majorGridlines>
        <c:numFmt formatCode="#,##0" sourceLinked="0"/>
        <c:majorTickMark val="cross"/>
        <c:minorTickMark val="none"/>
        <c:tickLblPos val="high"/>
        <c:spPr>
          <a:ln w="12700">
            <a:solidFill>
              <a:srgbClr val="464B50"/>
            </a:solidFill>
          </a:ln>
        </c:spPr>
        <c:txPr>
          <a:bodyPr rot="0" vert="horz"/>
          <a:lstStyle/>
          <a:p>
            <a:pPr>
              <a:defRPr sz="2000" baseline="0">
                <a:solidFill>
                  <a:schemeClr val="bg1"/>
                </a:solidFill>
              </a:defRPr>
            </a:pPr>
            <a:endParaRPr lang="en-US"/>
          </a:p>
        </c:txPr>
        <c:crossAx val="671997248"/>
        <c:crosses val="max"/>
        <c:crossBetween val="between"/>
      </c:valAx>
      <c:spPr>
        <a:ln w="12700">
          <a:solidFill>
            <a:srgbClr val="464B50"/>
          </a:solid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
          <c:y val="7.3569482288828342E-2"/>
          <c:w val="0.92363636363636359"/>
          <c:h val="0.85831062670299729"/>
        </c:manualLayout>
      </c:layout>
      <c:bubbleChart>
        <c:varyColors val="0"/>
        <c:ser>
          <c:idx val="0"/>
          <c:order val="0"/>
          <c:tx>
            <c:strRef>
              <c:f>Sheet1!$B$1</c:f>
              <c:strCache>
                <c:ptCount val="1"/>
                <c:pt idx="0">
                  <c:v>1st Qtr</c:v>
                </c:pt>
              </c:strCache>
            </c:strRef>
          </c:tx>
          <c:spPr>
            <a:solidFill>
              <a:schemeClr val="accent1"/>
            </a:solidFill>
            <a:ln w="14816">
              <a:solidFill>
                <a:schemeClr val="tx1"/>
              </a:solidFill>
              <a:prstDash val="solid"/>
            </a:ln>
          </c:spPr>
          <c:invertIfNegative val="0"/>
          <c:xVal>
            <c:numRef>
              <c:f>Sheet1!$A$2:$A$5</c:f>
              <c:numCache>
                <c:formatCode>General</c:formatCode>
                <c:ptCount val="4"/>
              </c:numCache>
            </c:numRef>
          </c:xVal>
          <c:yVal>
            <c:numRef>
              <c:f>Sheet1!$B$2:$B$5</c:f>
              <c:numCache>
                <c:formatCode>General</c:formatCode>
                <c:ptCount val="4"/>
              </c:numCache>
            </c:numRef>
          </c:yVal>
          <c:bubbleSize>
            <c:numRef>
              <c:f>Sheet1!$C$2:$C$5</c:f>
              <c:numCache>
                <c:formatCode>General</c:formatCode>
                <c:ptCount val="4"/>
              </c:numCache>
            </c:numRef>
          </c:bubbleSize>
          <c:bubble3D val="1"/>
          <c:extLst>
            <c:ext xmlns:c16="http://schemas.microsoft.com/office/drawing/2014/chart" uri="{C3380CC4-5D6E-409C-BE32-E72D297353CC}">
              <c16:uniqueId val="{00000000-59FC-451E-AE24-D9076EB43FF7}"/>
            </c:ext>
          </c:extLst>
        </c:ser>
        <c:ser>
          <c:idx val="1"/>
          <c:order val="1"/>
          <c:tx>
            <c:strRef>
              <c:f>Sheet1!$D$1</c:f>
              <c:strCache>
                <c:ptCount val="1"/>
                <c:pt idx="0">
                  <c:v>3rd Qtr</c:v>
                </c:pt>
              </c:strCache>
            </c:strRef>
          </c:tx>
          <c:spPr>
            <a:solidFill>
              <a:schemeClr val="accent2"/>
            </a:solidFill>
            <a:ln w="14816">
              <a:solidFill>
                <a:schemeClr val="tx1"/>
              </a:solidFill>
              <a:prstDash val="solid"/>
            </a:ln>
          </c:spPr>
          <c:invertIfNegative val="0"/>
          <c:xVal>
            <c:numRef>
              <c:f>Sheet1!$A$2:$A$5</c:f>
              <c:numCache>
                <c:formatCode>General</c:formatCode>
                <c:ptCount val="4"/>
              </c:numCache>
            </c:numRef>
          </c:xVal>
          <c:yVal>
            <c:numRef>
              <c:f>Sheet1!$D$2:$D$5</c:f>
              <c:numCache>
                <c:formatCode>General</c:formatCode>
                <c:ptCount val="4"/>
              </c:numCache>
            </c:numRef>
          </c:yVal>
          <c:bubbleSize>
            <c:numRef>
              <c:f>Sheet1!$E$2:$E$5</c:f>
              <c:numCache>
                <c:formatCode>General</c:formatCode>
                <c:ptCount val="4"/>
              </c:numCache>
            </c:numRef>
          </c:bubbleSize>
          <c:bubble3D val="1"/>
          <c:extLst>
            <c:ext xmlns:c16="http://schemas.microsoft.com/office/drawing/2014/chart" uri="{C3380CC4-5D6E-409C-BE32-E72D297353CC}">
              <c16:uniqueId val="{00000001-59FC-451E-AE24-D9076EB43FF7}"/>
            </c:ext>
          </c:extLst>
        </c:ser>
        <c:dLbls>
          <c:showLegendKey val="0"/>
          <c:showVal val="0"/>
          <c:showCatName val="0"/>
          <c:showSerName val="0"/>
          <c:showPercent val="0"/>
          <c:showBubbleSize val="0"/>
        </c:dLbls>
        <c:bubbleScale val="100"/>
        <c:showNegBubbles val="0"/>
        <c:axId val="1339011552"/>
        <c:axId val="1339009920"/>
      </c:bubbleChart>
      <c:valAx>
        <c:axId val="1339011552"/>
        <c:scaling>
          <c:orientation val="minMax"/>
          <c:max val="3"/>
          <c:min val="-14"/>
        </c:scaling>
        <c:delete val="0"/>
        <c:axPos val="b"/>
        <c:numFmt formatCode="General" sourceLinked="1"/>
        <c:majorTickMark val="cross"/>
        <c:minorTickMark val="none"/>
        <c:tickLblPos val="nextTo"/>
        <c:spPr>
          <a:ln w="3704">
            <a:solidFill>
              <a:schemeClr val="tx1"/>
            </a:solidFill>
            <a:prstDash val="solid"/>
          </a:ln>
        </c:spPr>
        <c:txPr>
          <a:bodyPr rot="0" vert="horz"/>
          <a:lstStyle/>
          <a:p>
            <a:pPr>
              <a:defRPr sz="1633" b="0" i="0" u="none" strike="noStrike" baseline="0">
                <a:solidFill>
                  <a:schemeClr val="tx1"/>
                </a:solidFill>
                <a:latin typeface="Arial"/>
                <a:ea typeface="Arial"/>
                <a:cs typeface="Arial"/>
              </a:defRPr>
            </a:pPr>
            <a:endParaRPr lang="en-US"/>
          </a:p>
        </c:txPr>
        <c:crossAx val="1339009920"/>
        <c:crossesAt val="0"/>
        <c:crossBetween val="midCat"/>
        <c:majorUnit val="1"/>
        <c:minorUnit val="1"/>
      </c:valAx>
      <c:valAx>
        <c:axId val="1339009920"/>
        <c:scaling>
          <c:orientation val="minMax"/>
          <c:max val="13"/>
          <c:min val="-7"/>
        </c:scaling>
        <c:delete val="0"/>
        <c:axPos val="l"/>
        <c:numFmt formatCode="0" sourceLinked="0"/>
        <c:majorTickMark val="cross"/>
        <c:minorTickMark val="none"/>
        <c:tickLblPos val="nextTo"/>
        <c:spPr>
          <a:ln w="3704">
            <a:solidFill>
              <a:schemeClr val="tx1"/>
            </a:solidFill>
            <a:prstDash val="solid"/>
          </a:ln>
        </c:spPr>
        <c:txPr>
          <a:bodyPr rot="0" vert="horz"/>
          <a:lstStyle/>
          <a:p>
            <a:pPr>
              <a:defRPr sz="1633" b="0" i="0" u="none" strike="noStrike" baseline="0">
                <a:solidFill>
                  <a:schemeClr val="tx1"/>
                </a:solidFill>
                <a:latin typeface="Arial"/>
                <a:ea typeface="Arial"/>
                <a:cs typeface="Arial"/>
              </a:defRPr>
            </a:pPr>
            <a:endParaRPr lang="en-US"/>
          </a:p>
        </c:txPr>
        <c:crossAx val="1339011552"/>
        <c:crossesAt val="0"/>
        <c:crossBetween val="midCat"/>
        <c:majorUnit val="1"/>
        <c:minorUnit val="1"/>
      </c:valAx>
      <c:spPr>
        <a:noFill/>
        <a:ln w="29632">
          <a:noFill/>
        </a:ln>
      </c:spPr>
    </c:plotArea>
    <c:plotVisOnly val="1"/>
    <c:dispBlanksAs val="gap"/>
    <c:showDLblsOverMax val="0"/>
  </c:chart>
  <c:spPr>
    <a:noFill/>
    <a:ln>
      <a:noFill/>
    </a:ln>
  </c:spPr>
  <c:txPr>
    <a:bodyPr/>
    <a:lstStyle/>
    <a:p>
      <a:pPr>
        <a:defRPr sz="1837" b="1" i="0" u="none" strike="noStrike" baseline="0">
          <a:solidFill>
            <a:schemeClr val="tx1"/>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
          <c:y val="7.3569482288828342E-2"/>
          <c:w val="0.92363636363636359"/>
          <c:h val="0.85831062670299729"/>
        </c:manualLayout>
      </c:layout>
      <c:bubbleChart>
        <c:varyColors val="0"/>
        <c:ser>
          <c:idx val="0"/>
          <c:order val="0"/>
          <c:tx>
            <c:strRef>
              <c:f>Sheet1!$B$1</c:f>
              <c:strCache>
                <c:ptCount val="1"/>
                <c:pt idx="0">
                  <c:v>1st Qtr</c:v>
                </c:pt>
              </c:strCache>
            </c:strRef>
          </c:tx>
          <c:spPr>
            <a:solidFill>
              <a:schemeClr val="accent1"/>
            </a:solidFill>
            <a:ln w="14816">
              <a:solidFill>
                <a:schemeClr val="tx1"/>
              </a:solidFill>
              <a:prstDash val="solid"/>
            </a:ln>
          </c:spPr>
          <c:invertIfNegative val="0"/>
          <c:xVal>
            <c:numRef>
              <c:f>Sheet1!$A$2:$A$5</c:f>
              <c:numCache>
                <c:formatCode>General</c:formatCode>
                <c:ptCount val="4"/>
              </c:numCache>
            </c:numRef>
          </c:xVal>
          <c:yVal>
            <c:numRef>
              <c:f>Sheet1!$B$2:$B$5</c:f>
              <c:numCache>
                <c:formatCode>General</c:formatCode>
                <c:ptCount val="4"/>
              </c:numCache>
            </c:numRef>
          </c:yVal>
          <c:bubbleSize>
            <c:numRef>
              <c:f>Sheet1!$C$2:$C$5</c:f>
              <c:numCache>
                <c:formatCode>General</c:formatCode>
                <c:ptCount val="4"/>
              </c:numCache>
            </c:numRef>
          </c:bubbleSize>
          <c:bubble3D val="1"/>
          <c:extLst>
            <c:ext xmlns:c16="http://schemas.microsoft.com/office/drawing/2014/chart" uri="{C3380CC4-5D6E-409C-BE32-E72D297353CC}">
              <c16:uniqueId val="{00000000-7857-4662-876C-DEEDC7BAB50B}"/>
            </c:ext>
          </c:extLst>
        </c:ser>
        <c:ser>
          <c:idx val="1"/>
          <c:order val="1"/>
          <c:tx>
            <c:strRef>
              <c:f>Sheet1!$D$1</c:f>
              <c:strCache>
                <c:ptCount val="1"/>
                <c:pt idx="0">
                  <c:v>3rd Qtr</c:v>
                </c:pt>
              </c:strCache>
            </c:strRef>
          </c:tx>
          <c:spPr>
            <a:solidFill>
              <a:schemeClr val="accent2"/>
            </a:solidFill>
            <a:ln w="14816">
              <a:solidFill>
                <a:schemeClr val="tx1"/>
              </a:solidFill>
              <a:prstDash val="solid"/>
            </a:ln>
          </c:spPr>
          <c:invertIfNegative val="0"/>
          <c:xVal>
            <c:numRef>
              <c:f>Sheet1!$A$2:$A$5</c:f>
              <c:numCache>
                <c:formatCode>General</c:formatCode>
                <c:ptCount val="4"/>
              </c:numCache>
            </c:numRef>
          </c:xVal>
          <c:yVal>
            <c:numRef>
              <c:f>Sheet1!$D$2:$D$5</c:f>
              <c:numCache>
                <c:formatCode>General</c:formatCode>
                <c:ptCount val="4"/>
              </c:numCache>
            </c:numRef>
          </c:yVal>
          <c:bubbleSize>
            <c:numRef>
              <c:f>Sheet1!$E$2:$E$5</c:f>
              <c:numCache>
                <c:formatCode>General</c:formatCode>
                <c:ptCount val="4"/>
              </c:numCache>
            </c:numRef>
          </c:bubbleSize>
          <c:bubble3D val="1"/>
          <c:extLst>
            <c:ext xmlns:c16="http://schemas.microsoft.com/office/drawing/2014/chart" uri="{C3380CC4-5D6E-409C-BE32-E72D297353CC}">
              <c16:uniqueId val="{00000001-7857-4662-876C-DEEDC7BAB50B}"/>
            </c:ext>
          </c:extLst>
        </c:ser>
        <c:dLbls>
          <c:showLegendKey val="0"/>
          <c:showVal val="0"/>
          <c:showCatName val="0"/>
          <c:showSerName val="0"/>
          <c:showPercent val="0"/>
          <c:showBubbleSize val="0"/>
        </c:dLbls>
        <c:bubbleScale val="100"/>
        <c:showNegBubbles val="0"/>
        <c:axId val="1339011552"/>
        <c:axId val="1339009920"/>
      </c:bubbleChart>
      <c:valAx>
        <c:axId val="1339011552"/>
        <c:scaling>
          <c:orientation val="minMax"/>
          <c:max val="3"/>
          <c:min val="-14"/>
        </c:scaling>
        <c:delete val="0"/>
        <c:axPos val="b"/>
        <c:numFmt formatCode="General" sourceLinked="1"/>
        <c:majorTickMark val="cross"/>
        <c:minorTickMark val="none"/>
        <c:tickLblPos val="nextTo"/>
        <c:spPr>
          <a:ln w="3704">
            <a:solidFill>
              <a:schemeClr val="tx1"/>
            </a:solidFill>
            <a:prstDash val="solid"/>
          </a:ln>
        </c:spPr>
        <c:txPr>
          <a:bodyPr rot="0" vert="horz"/>
          <a:lstStyle/>
          <a:p>
            <a:pPr>
              <a:defRPr sz="1633" b="0" i="0" u="none" strike="noStrike" baseline="0">
                <a:solidFill>
                  <a:schemeClr val="tx1"/>
                </a:solidFill>
                <a:latin typeface="Arial"/>
                <a:ea typeface="Arial"/>
                <a:cs typeface="Arial"/>
              </a:defRPr>
            </a:pPr>
            <a:endParaRPr lang="en-US"/>
          </a:p>
        </c:txPr>
        <c:crossAx val="1339009920"/>
        <c:crossesAt val="0"/>
        <c:crossBetween val="midCat"/>
        <c:majorUnit val="1"/>
        <c:minorUnit val="1"/>
      </c:valAx>
      <c:valAx>
        <c:axId val="1339009920"/>
        <c:scaling>
          <c:orientation val="minMax"/>
          <c:max val="13"/>
          <c:min val="-7"/>
        </c:scaling>
        <c:delete val="0"/>
        <c:axPos val="l"/>
        <c:numFmt formatCode="0" sourceLinked="0"/>
        <c:majorTickMark val="cross"/>
        <c:minorTickMark val="none"/>
        <c:tickLblPos val="nextTo"/>
        <c:spPr>
          <a:ln w="3704">
            <a:solidFill>
              <a:schemeClr val="tx1"/>
            </a:solidFill>
            <a:prstDash val="solid"/>
          </a:ln>
        </c:spPr>
        <c:txPr>
          <a:bodyPr rot="0" vert="horz"/>
          <a:lstStyle/>
          <a:p>
            <a:pPr>
              <a:defRPr sz="1633" b="0" i="0" u="none" strike="noStrike" baseline="0">
                <a:solidFill>
                  <a:schemeClr val="tx1"/>
                </a:solidFill>
                <a:latin typeface="Arial"/>
                <a:ea typeface="Arial"/>
                <a:cs typeface="Arial"/>
              </a:defRPr>
            </a:pPr>
            <a:endParaRPr lang="en-US"/>
          </a:p>
        </c:txPr>
        <c:crossAx val="1339011552"/>
        <c:crossesAt val="0"/>
        <c:crossBetween val="midCat"/>
        <c:majorUnit val="1"/>
        <c:minorUnit val="1"/>
      </c:valAx>
      <c:spPr>
        <a:noFill/>
        <a:ln w="29632">
          <a:noFill/>
        </a:ln>
      </c:spPr>
    </c:plotArea>
    <c:plotVisOnly val="1"/>
    <c:dispBlanksAs val="gap"/>
    <c:showDLblsOverMax val="0"/>
  </c:chart>
  <c:spPr>
    <a:noFill/>
    <a:ln>
      <a:noFill/>
    </a:ln>
  </c:spPr>
  <c:txPr>
    <a:bodyPr/>
    <a:lstStyle/>
    <a:p>
      <a:pPr>
        <a:defRPr sz="1837" b="1" i="0" u="none" strike="noStrike" baseline="0">
          <a:solidFill>
            <a:schemeClr val="tx1"/>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
          <c:y val="7.3569482288828342E-2"/>
          <c:w val="0.92363636363636359"/>
          <c:h val="0.85831062670299729"/>
        </c:manualLayout>
      </c:layout>
      <c:bubbleChart>
        <c:varyColors val="0"/>
        <c:ser>
          <c:idx val="0"/>
          <c:order val="0"/>
          <c:tx>
            <c:strRef>
              <c:f>Sheet1!$B$1</c:f>
              <c:strCache>
                <c:ptCount val="1"/>
                <c:pt idx="0">
                  <c:v>1st Qtr</c:v>
                </c:pt>
              </c:strCache>
            </c:strRef>
          </c:tx>
          <c:spPr>
            <a:solidFill>
              <a:schemeClr val="accent1"/>
            </a:solidFill>
            <a:ln w="14816">
              <a:solidFill>
                <a:schemeClr val="tx1"/>
              </a:solidFill>
              <a:prstDash val="solid"/>
            </a:ln>
          </c:spPr>
          <c:invertIfNegative val="0"/>
          <c:xVal>
            <c:numRef>
              <c:f>Sheet1!$A$2:$A$5</c:f>
              <c:numCache>
                <c:formatCode>General</c:formatCode>
                <c:ptCount val="4"/>
              </c:numCache>
            </c:numRef>
          </c:xVal>
          <c:yVal>
            <c:numRef>
              <c:f>Sheet1!$B$2:$B$5</c:f>
              <c:numCache>
                <c:formatCode>General</c:formatCode>
                <c:ptCount val="4"/>
              </c:numCache>
            </c:numRef>
          </c:yVal>
          <c:bubbleSize>
            <c:numRef>
              <c:f>Sheet1!$C$2:$C$5</c:f>
              <c:numCache>
                <c:formatCode>General</c:formatCode>
                <c:ptCount val="4"/>
              </c:numCache>
            </c:numRef>
          </c:bubbleSize>
          <c:bubble3D val="1"/>
          <c:extLst>
            <c:ext xmlns:c16="http://schemas.microsoft.com/office/drawing/2014/chart" uri="{C3380CC4-5D6E-409C-BE32-E72D297353CC}">
              <c16:uniqueId val="{00000000-FEDB-4AF5-95A6-25DFE4092BE9}"/>
            </c:ext>
          </c:extLst>
        </c:ser>
        <c:ser>
          <c:idx val="1"/>
          <c:order val="1"/>
          <c:tx>
            <c:strRef>
              <c:f>Sheet1!$D$1</c:f>
              <c:strCache>
                <c:ptCount val="1"/>
                <c:pt idx="0">
                  <c:v>3rd Qtr</c:v>
                </c:pt>
              </c:strCache>
            </c:strRef>
          </c:tx>
          <c:spPr>
            <a:solidFill>
              <a:schemeClr val="accent2"/>
            </a:solidFill>
            <a:ln w="14816">
              <a:solidFill>
                <a:schemeClr val="tx1"/>
              </a:solidFill>
              <a:prstDash val="solid"/>
            </a:ln>
          </c:spPr>
          <c:invertIfNegative val="0"/>
          <c:xVal>
            <c:numRef>
              <c:f>Sheet1!$A$2:$A$5</c:f>
              <c:numCache>
                <c:formatCode>General</c:formatCode>
                <c:ptCount val="4"/>
              </c:numCache>
            </c:numRef>
          </c:xVal>
          <c:yVal>
            <c:numRef>
              <c:f>Sheet1!$D$2:$D$5</c:f>
              <c:numCache>
                <c:formatCode>General</c:formatCode>
                <c:ptCount val="4"/>
              </c:numCache>
            </c:numRef>
          </c:yVal>
          <c:bubbleSize>
            <c:numRef>
              <c:f>Sheet1!$E$2:$E$5</c:f>
              <c:numCache>
                <c:formatCode>General</c:formatCode>
                <c:ptCount val="4"/>
              </c:numCache>
            </c:numRef>
          </c:bubbleSize>
          <c:bubble3D val="1"/>
          <c:extLst>
            <c:ext xmlns:c16="http://schemas.microsoft.com/office/drawing/2014/chart" uri="{C3380CC4-5D6E-409C-BE32-E72D297353CC}">
              <c16:uniqueId val="{00000001-FEDB-4AF5-95A6-25DFE4092BE9}"/>
            </c:ext>
          </c:extLst>
        </c:ser>
        <c:dLbls>
          <c:showLegendKey val="0"/>
          <c:showVal val="0"/>
          <c:showCatName val="0"/>
          <c:showSerName val="0"/>
          <c:showPercent val="0"/>
          <c:showBubbleSize val="0"/>
        </c:dLbls>
        <c:bubbleScale val="100"/>
        <c:showNegBubbles val="0"/>
        <c:axId val="824165472"/>
        <c:axId val="824155136"/>
      </c:bubbleChart>
      <c:valAx>
        <c:axId val="824165472"/>
        <c:scaling>
          <c:orientation val="minMax"/>
          <c:max val="3"/>
          <c:min val="-16"/>
        </c:scaling>
        <c:delete val="0"/>
        <c:axPos val="b"/>
        <c:numFmt formatCode="General" sourceLinked="1"/>
        <c:majorTickMark val="cross"/>
        <c:minorTickMark val="none"/>
        <c:tickLblPos val="nextTo"/>
        <c:spPr>
          <a:ln w="3704">
            <a:solidFill>
              <a:schemeClr val="tx1"/>
            </a:solidFill>
            <a:prstDash val="solid"/>
          </a:ln>
        </c:spPr>
        <c:txPr>
          <a:bodyPr rot="0" vert="horz"/>
          <a:lstStyle/>
          <a:p>
            <a:pPr>
              <a:defRPr sz="1633" b="0" i="0" u="none" strike="noStrike" baseline="0">
                <a:solidFill>
                  <a:schemeClr val="tx1"/>
                </a:solidFill>
                <a:latin typeface="Arial"/>
                <a:ea typeface="Arial"/>
                <a:cs typeface="Arial"/>
              </a:defRPr>
            </a:pPr>
            <a:endParaRPr lang="en-US"/>
          </a:p>
        </c:txPr>
        <c:crossAx val="824155136"/>
        <c:crossesAt val="0"/>
        <c:crossBetween val="midCat"/>
        <c:majorUnit val="1"/>
        <c:minorUnit val="1"/>
      </c:valAx>
      <c:valAx>
        <c:axId val="824155136"/>
        <c:scaling>
          <c:orientation val="minMax"/>
          <c:max val="10"/>
          <c:min val="-9"/>
        </c:scaling>
        <c:delete val="0"/>
        <c:axPos val="l"/>
        <c:numFmt formatCode="0" sourceLinked="0"/>
        <c:majorTickMark val="cross"/>
        <c:minorTickMark val="none"/>
        <c:tickLblPos val="nextTo"/>
        <c:spPr>
          <a:ln w="3704">
            <a:solidFill>
              <a:schemeClr val="tx1"/>
            </a:solidFill>
            <a:prstDash val="solid"/>
          </a:ln>
        </c:spPr>
        <c:txPr>
          <a:bodyPr rot="0" vert="horz"/>
          <a:lstStyle/>
          <a:p>
            <a:pPr>
              <a:defRPr sz="1633" b="0" i="0" u="none" strike="noStrike" baseline="0">
                <a:solidFill>
                  <a:schemeClr val="tx1"/>
                </a:solidFill>
                <a:latin typeface="Arial"/>
                <a:ea typeface="Arial"/>
                <a:cs typeface="Arial"/>
              </a:defRPr>
            </a:pPr>
            <a:endParaRPr lang="en-US"/>
          </a:p>
        </c:txPr>
        <c:crossAx val="824165472"/>
        <c:crossesAt val="0"/>
        <c:crossBetween val="midCat"/>
        <c:majorUnit val="1"/>
        <c:minorUnit val="1"/>
      </c:valAx>
      <c:spPr>
        <a:noFill/>
        <a:ln w="29632">
          <a:noFill/>
        </a:ln>
      </c:spPr>
    </c:plotArea>
    <c:plotVisOnly val="1"/>
    <c:dispBlanksAs val="gap"/>
    <c:showDLblsOverMax val="0"/>
  </c:chart>
  <c:spPr>
    <a:noFill/>
    <a:ln>
      <a:noFill/>
    </a:ln>
  </c:spPr>
  <c:txPr>
    <a:bodyPr/>
    <a:lstStyle/>
    <a:p>
      <a:pPr>
        <a:defRPr sz="1837"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
          <c:y val="7.3569482288828342E-2"/>
          <c:w val="0.92363636363636359"/>
          <c:h val="0.85831062670299729"/>
        </c:manualLayout>
      </c:layout>
      <c:bubbleChart>
        <c:varyColors val="0"/>
        <c:ser>
          <c:idx val="0"/>
          <c:order val="0"/>
          <c:tx>
            <c:strRef>
              <c:f>Sheet1!$B$1</c:f>
              <c:strCache>
                <c:ptCount val="1"/>
                <c:pt idx="0">
                  <c:v>1st Qtr</c:v>
                </c:pt>
              </c:strCache>
            </c:strRef>
          </c:tx>
          <c:spPr>
            <a:solidFill>
              <a:schemeClr val="accent1"/>
            </a:solidFill>
            <a:ln w="14816">
              <a:solidFill>
                <a:schemeClr val="tx1"/>
              </a:solidFill>
              <a:prstDash val="solid"/>
            </a:ln>
          </c:spPr>
          <c:invertIfNegative val="0"/>
          <c:xVal>
            <c:numRef>
              <c:f>Sheet1!$A$2:$A$5</c:f>
              <c:numCache>
                <c:formatCode>General</c:formatCode>
                <c:ptCount val="4"/>
              </c:numCache>
            </c:numRef>
          </c:xVal>
          <c:yVal>
            <c:numRef>
              <c:f>Sheet1!$B$2:$B$5</c:f>
              <c:numCache>
                <c:formatCode>General</c:formatCode>
                <c:ptCount val="4"/>
              </c:numCache>
            </c:numRef>
          </c:yVal>
          <c:bubbleSize>
            <c:numRef>
              <c:f>Sheet1!$C$2:$C$5</c:f>
              <c:numCache>
                <c:formatCode>General</c:formatCode>
                <c:ptCount val="4"/>
              </c:numCache>
            </c:numRef>
          </c:bubbleSize>
          <c:bubble3D val="1"/>
          <c:extLst>
            <c:ext xmlns:c16="http://schemas.microsoft.com/office/drawing/2014/chart" uri="{C3380CC4-5D6E-409C-BE32-E72D297353CC}">
              <c16:uniqueId val="{00000000-5516-46AE-B164-F91DEC0B9673}"/>
            </c:ext>
          </c:extLst>
        </c:ser>
        <c:ser>
          <c:idx val="1"/>
          <c:order val="1"/>
          <c:tx>
            <c:strRef>
              <c:f>Sheet1!$D$1</c:f>
              <c:strCache>
                <c:ptCount val="1"/>
                <c:pt idx="0">
                  <c:v>3rd Qtr</c:v>
                </c:pt>
              </c:strCache>
            </c:strRef>
          </c:tx>
          <c:spPr>
            <a:solidFill>
              <a:schemeClr val="accent2"/>
            </a:solidFill>
            <a:ln w="14816">
              <a:solidFill>
                <a:schemeClr val="tx1"/>
              </a:solidFill>
              <a:prstDash val="solid"/>
            </a:ln>
          </c:spPr>
          <c:invertIfNegative val="0"/>
          <c:xVal>
            <c:numRef>
              <c:f>Sheet1!$A$2:$A$5</c:f>
              <c:numCache>
                <c:formatCode>General</c:formatCode>
                <c:ptCount val="4"/>
              </c:numCache>
            </c:numRef>
          </c:xVal>
          <c:yVal>
            <c:numRef>
              <c:f>Sheet1!$D$2:$D$5</c:f>
              <c:numCache>
                <c:formatCode>General</c:formatCode>
                <c:ptCount val="4"/>
              </c:numCache>
            </c:numRef>
          </c:yVal>
          <c:bubbleSize>
            <c:numRef>
              <c:f>Sheet1!$E$2:$E$5</c:f>
              <c:numCache>
                <c:formatCode>General</c:formatCode>
                <c:ptCount val="4"/>
              </c:numCache>
            </c:numRef>
          </c:bubbleSize>
          <c:bubble3D val="1"/>
          <c:extLst>
            <c:ext xmlns:c16="http://schemas.microsoft.com/office/drawing/2014/chart" uri="{C3380CC4-5D6E-409C-BE32-E72D297353CC}">
              <c16:uniqueId val="{00000001-5516-46AE-B164-F91DEC0B9673}"/>
            </c:ext>
          </c:extLst>
        </c:ser>
        <c:dLbls>
          <c:showLegendKey val="0"/>
          <c:showVal val="0"/>
          <c:showCatName val="0"/>
          <c:showSerName val="0"/>
          <c:showPercent val="0"/>
          <c:showBubbleSize val="0"/>
        </c:dLbls>
        <c:bubbleScale val="100"/>
        <c:showNegBubbles val="0"/>
        <c:axId val="824168192"/>
        <c:axId val="824168736"/>
      </c:bubbleChart>
      <c:valAx>
        <c:axId val="824168192"/>
        <c:scaling>
          <c:orientation val="minMax"/>
          <c:max val="2"/>
          <c:min val="-1"/>
        </c:scaling>
        <c:delete val="1"/>
        <c:axPos val="b"/>
        <c:numFmt formatCode="General" sourceLinked="1"/>
        <c:majorTickMark val="cross"/>
        <c:minorTickMark val="none"/>
        <c:tickLblPos val="nextTo"/>
        <c:crossAx val="824168736"/>
        <c:crossesAt val="0"/>
        <c:crossBetween val="midCat"/>
        <c:majorUnit val="1"/>
        <c:minorUnit val="1"/>
      </c:valAx>
      <c:valAx>
        <c:axId val="824168736"/>
        <c:scaling>
          <c:orientation val="minMax"/>
          <c:max val="3"/>
          <c:min val="-1"/>
        </c:scaling>
        <c:delete val="1"/>
        <c:axPos val="l"/>
        <c:numFmt formatCode="0" sourceLinked="0"/>
        <c:majorTickMark val="cross"/>
        <c:minorTickMark val="none"/>
        <c:tickLblPos val="nextTo"/>
        <c:crossAx val="824168192"/>
        <c:crossesAt val="0"/>
        <c:crossBetween val="midCat"/>
        <c:majorUnit val="1"/>
        <c:minorUnit val="1"/>
      </c:valAx>
      <c:spPr>
        <a:noFill/>
        <a:ln w="25400">
          <a:noFill/>
        </a:ln>
      </c:spPr>
    </c:plotArea>
    <c:plotVisOnly val="1"/>
    <c:dispBlanksAs val="gap"/>
    <c:showDLblsOverMax val="0"/>
  </c:chart>
  <c:spPr>
    <a:noFill/>
    <a:ln>
      <a:noFill/>
    </a:ln>
  </c:spPr>
  <c:txPr>
    <a:bodyPr/>
    <a:lstStyle/>
    <a:p>
      <a:pPr>
        <a:defRPr sz="1837" b="1" i="0" u="none" strike="noStrike" baseline="0">
          <a:solidFill>
            <a:schemeClr val="tx1"/>
          </a:solidFill>
          <a:latin typeface="Calibri"/>
          <a:ea typeface="Calibri"/>
          <a:cs typeface="Calibri"/>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0.26467</cdr:x>
      <cdr:y>0.13363</cdr:y>
    </cdr:from>
    <cdr:to>
      <cdr:x>0.26467</cdr:x>
      <cdr:y>0.17364</cdr:y>
    </cdr:to>
    <cdr:cxnSp macro="">
      <cdr:nvCxnSpPr>
        <cdr:cNvPr id="4" name="Straight Arrow Connector 3">
          <a:extLst xmlns:a="http://schemas.openxmlformats.org/drawingml/2006/main">
            <a:ext uri="{FF2B5EF4-FFF2-40B4-BE49-F238E27FC236}">
              <a16:creationId xmlns:a16="http://schemas.microsoft.com/office/drawing/2014/main" id="{42769200-A2E9-4B7C-AE22-1120FC4E4C51}"/>
            </a:ext>
          </a:extLst>
        </cdr:cNvPr>
        <cdr:cNvCxnSpPr/>
      </cdr:nvCxnSpPr>
      <cdr:spPr>
        <a:xfrm xmlns:a="http://schemas.openxmlformats.org/drawingml/2006/main" flipV="1">
          <a:off x="2198266" y="562178"/>
          <a:ext cx="0" cy="168294"/>
        </a:xfrm>
        <a:prstGeom xmlns:a="http://schemas.openxmlformats.org/drawingml/2006/main" prst="straightConnector1">
          <a:avLst/>
        </a:prstGeom>
        <a:ln xmlns:a="http://schemas.openxmlformats.org/drawingml/2006/main" w="12700">
          <a:solidFill>
            <a:schemeClr val="bg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9E315EF-3456-4977-9D85-04CF8C7D0D64}" type="datetimeFigureOut">
              <a:rPr lang="en-US" smtClean="0"/>
              <a:t>10/16/2020</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4D7FCCF-D0FB-4C98-A9B1-C5FE8243AB05}" type="slidenum">
              <a:rPr lang="en-US" smtClean="0"/>
              <a:t>‹#›</a:t>
            </a:fld>
            <a:endParaRPr lang="en-US" dirty="0"/>
          </a:p>
        </p:txBody>
      </p:sp>
    </p:spTree>
    <p:extLst>
      <p:ext uri="{BB962C8B-B14F-4D97-AF65-F5344CB8AC3E}">
        <p14:creationId xmlns:p14="http://schemas.microsoft.com/office/powerpoint/2010/main" val="21412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7FCCF-D0FB-4C98-A9B1-C5FE8243AB05}" type="slidenum">
              <a:rPr lang="en-US" smtClean="0"/>
              <a:t>1</a:t>
            </a:fld>
            <a:endParaRPr lang="en-US" dirty="0"/>
          </a:p>
        </p:txBody>
      </p:sp>
    </p:spTree>
    <p:extLst>
      <p:ext uri="{BB962C8B-B14F-4D97-AF65-F5344CB8AC3E}">
        <p14:creationId xmlns:p14="http://schemas.microsoft.com/office/powerpoint/2010/main" val="225923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88118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defRPr/>
            </a:pPr>
            <a:fld id="{9DA3F508-7D1F-43D7-9195-3A8C7C6CDD98}" type="slidenum">
              <a:rPr lang="en-US">
                <a:solidFill>
                  <a:prstClr val="black"/>
                </a:solidFill>
                <a:latin typeface="Calibri" panose="020F0502020204030204"/>
              </a:rPr>
              <a:pPr defTabSz="966612">
                <a:defRPr/>
              </a:pPr>
              <a:t>15</a:t>
            </a:fld>
            <a:endParaRPr lang="en-US" dirty="0">
              <a:solidFill>
                <a:prstClr val="black"/>
              </a:solidFill>
              <a:latin typeface="Calibri" panose="020F0502020204030204"/>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pPr defTabSz="966612">
              <a:defRPr/>
            </a:pPr>
            <a:endParaRPr lang="en-US" dirty="0"/>
          </a:p>
        </p:txBody>
      </p:sp>
    </p:spTree>
    <p:extLst>
      <p:ext uri="{BB962C8B-B14F-4D97-AF65-F5344CB8AC3E}">
        <p14:creationId xmlns:p14="http://schemas.microsoft.com/office/powerpoint/2010/main" val="183852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defRPr/>
            </a:pPr>
            <a:fld id="{C169D3DE-7E88-4894-B5D6-B5327189460C}" type="slidenum">
              <a:rPr lang="en-US">
                <a:solidFill>
                  <a:prstClr val="black"/>
                </a:solidFill>
                <a:latin typeface="Calibri" panose="020F0502020204030204"/>
              </a:rPr>
              <a:pPr defTabSz="966612">
                <a:defRPr/>
              </a:pPr>
              <a:t>16</a:t>
            </a:fld>
            <a:endParaRPr lang="en-US" dirty="0">
              <a:solidFill>
                <a:prstClr val="black"/>
              </a:solidFill>
              <a:latin typeface="Calibri" panose="020F0502020204030204"/>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4784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defRPr/>
            </a:pPr>
            <a:fld id="{3342EED2-62BD-430A-A642-53DD50B31E0D}" type="slidenum">
              <a:rPr lang="en-US">
                <a:solidFill>
                  <a:prstClr val="black"/>
                </a:solidFill>
                <a:latin typeface="Calibri" panose="020F0502020204030204"/>
              </a:rPr>
              <a:pPr defTabSz="966612">
                <a:defRPr/>
              </a:pPr>
              <a:t>17</a:t>
            </a:fld>
            <a:endParaRPr lang="en-US" dirty="0">
              <a:solidFill>
                <a:prstClr val="black"/>
              </a:solidFill>
              <a:latin typeface="Calibri" panose="020F0502020204030204"/>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sz="1300" dirty="0"/>
          </a:p>
        </p:txBody>
      </p:sp>
    </p:spTree>
    <p:extLst>
      <p:ext uri="{BB962C8B-B14F-4D97-AF65-F5344CB8AC3E}">
        <p14:creationId xmlns:p14="http://schemas.microsoft.com/office/powerpoint/2010/main" val="3128602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2EED2-62BD-430A-A642-53DD50B31E0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38357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defRPr/>
            </a:pPr>
            <a:fld id="{3342EED2-62BD-430A-A642-53DD50B31E0D}" type="slidenum">
              <a:rPr lang="en-US">
                <a:solidFill>
                  <a:prstClr val="black"/>
                </a:solidFill>
                <a:latin typeface="Calibri" panose="020F0502020204030204"/>
              </a:rPr>
              <a:pPr defTabSz="966612">
                <a:defRPr/>
              </a:pPr>
              <a:t>19</a:t>
            </a:fld>
            <a:endParaRPr lang="en-US" dirty="0">
              <a:solidFill>
                <a:prstClr val="black"/>
              </a:solidFill>
              <a:latin typeface="Calibri" panose="020F0502020204030204"/>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sz="1300" dirty="0"/>
              <a:t>https://www.osc.state.ny.us/press/releases/2020/08/dinapoli-state-tax-revenues-down-3-billion-through-july#:~:text=State%20tax%20receipts%20of%20%2426.4,DiNapoli.</a:t>
            </a:r>
          </a:p>
        </p:txBody>
      </p:sp>
    </p:spTree>
    <p:extLst>
      <p:ext uri="{BB962C8B-B14F-4D97-AF65-F5344CB8AC3E}">
        <p14:creationId xmlns:p14="http://schemas.microsoft.com/office/powerpoint/2010/main" val="792414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711200"/>
            <a:ext cx="4740275" cy="3554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096A0-6CEA-4662-B677-8C8EEFCA1D68}" type="slidenum">
              <a:rPr lang="en-US" smtClean="0">
                <a:solidFill>
                  <a:prstClr val="black"/>
                </a:solidFill>
              </a:rPr>
              <a:pPr/>
              <a:t>20</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t>3/18/19</a:t>
            </a:r>
          </a:p>
        </p:txBody>
      </p:sp>
      <p:sp>
        <p:nvSpPr>
          <p:cNvPr id="6" name="Header Placeholder 5"/>
          <p:cNvSpPr>
            <a:spLocks noGrp="1"/>
          </p:cNvSpPr>
          <p:nvPr>
            <p:ph type="hdr" sz="quarter" idx="12"/>
          </p:nvPr>
        </p:nvSpPr>
        <p:spPr/>
        <p:txBody>
          <a:bodyPr/>
          <a:lstStyle/>
          <a:p>
            <a:r>
              <a:rPr lang="en-US" dirty="0"/>
              <a:t>Consumer Outlook</a:t>
            </a:r>
          </a:p>
        </p:txBody>
      </p:sp>
    </p:spTree>
    <p:extLst>
      <p:ext uri="{BB962C8B-B14F-4D97-AF65-F5344CB8AC3E}">
        <p14:creationId xmlns:p14="http://schemas.microsoft.com/office/powerpoint/2010/main" val="141813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3F508-7D1F-43D7-9195-3A8C7C6CDD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2009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defRPr/>
            </a:pPr>
            <a:fld id="{9DA3F508-7D1F-43D7-9195-3A8C7C6CDD98}" type="slidenum">
              <a:rPr lang="en-US">
                <a:solidFill>
                  <a:prstClr val="black"/>
                </a:solidFill>
                <a:latin typeface="Calibri" panose="020F0502020204030204"/>
              </a:rPr>
              <a:pPr defTabSz="966612">
                <a:defRPr/>
              </a:pPr>
              <a:t>3</a:t>
            </a:fld>
            <a:endParaRPr lang="en-US" dirty="0">
              <a:solidFill>
                <a:prstClr val="black"/>
              </a:solidFill>
              <a:latin typeface="Calibri" panose="020F0502020204030204"/>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pPr defTabSz="966612">
              <a:defRPr/>
            </a:pPr>
            <a:endParaRPr lang="en-US" dirty="0"/>
          </a:p>
        </p:txBody>
      </p:sp>
    </p:spTree>
    <p:extLst>
      <p:ext uri="{BB962C8B-B14F-4D97-AF65-F5344CB8AC3E}">
        <p14:creationId xmlns:p14="http://schemas.microsoft.com/office/powerpoint/2010/main" val="294669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3F508-7D1F-43D7-9195-3A8C7C6CDD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2264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3F508-7D1F-43D7-9195-3A8C7C6CDD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1873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B14E7-7D42-4F46-B86A-378E7971CD6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3058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defRPr/>
            </a:pPr>
            <a:fld id="{9DA3F508-7D1F-43D7-9195-3A8C7C6CDD98}" type="slidenum">
              <a:rPr lang="en-US">
                <a:solidFill>
                  <a:prstClr val="black"/>
                </a:solidFill>
                <a:latin typeface="Calibri" panose="020F0502020204030204"/>
              </a:rPr>
              <a:pPr defTabSz="966612">
                <a:defRPr/>
              </a:pPr>
              <a:t>7</a:t>
            </a:fld>
            <a:endParaRPr lang="en-US" dirty="0">
              <a:solidFill>
                <a:prstClr val="black"/>
              </a:solidFill>
              <a:latin typeface="Calibri" panose="020F0502020204030204"/>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pPr defTabSz="966612">
              <a:defRPr/>
            </a:pPr>
            <a:endParaRPr lang="en-US" dirty="0"/>
          </a:p>
        </p:txBody>
      </p:sp>
    </p:spTree>
    <p:extLst>
      <p:ext uri="{BB962C8B-B14F-4D97-AF65-F5344CB8AC3E}">
        <p14:creationId xmlns:p14="http://schemas.microsoft.com/office/powerpoint/2010/main" val="339452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defRPr/>
            </a:pPr>
            <a:fld id="{3342EED2-62BD-430A-A642-53DD50B31E0D}" type="slidenum">
              <a:rPr lang="en-US">
                <a:solidFill>
                  <a:prstClr val="black"/>
                </a:solidFill>
                <a:latin typeface="Calibri" panose="020F0502020204030204"/>
              </a:rPr>
              <a:pPr defTabSz="966612">
                <a:defRPr/>
              </a:pPr>
              <a:t>8</a:t>
            </a:fld>
            <a:endParaRPr lang="en-US" dirty="0">
              <a:solidFill>
                <a:prstClr val="black"/>
              </a:solidFill>
              <a:latin typeface="Calibri" panose="020F0502020204030204"/>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sz="1300" dirty="0"/>
          </a:p>
        </p:txBody>
      </p:sp>
    </p:spTree>
    <p:extLst>
      <p:ext uri="{BB962C8B-B14F-4D97-AF65-F5344CB8AC3E}">
        <p14:creationId xmlns:p14="http://schemas.microsoft.com/office/powerpoint/2010/main" val="305719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7A4C1-8169-432B-B00F-9A0FDFBC713B}" type="slidenum">
              <a:rPr lang="en-US"/>
              <a:pPr/>
              <a:t>13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6790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978275"/>
            <a:ext cx="9144000" cy="1928772"/>
          </a:xfrm>
          <a:solidFill>
            <a:srgbClr val="009FDF">
              <a:alpha val="80000"/>
            </a:srgbClr>
          </a:solidFill>
        </p:spPr>
        <p:txBody>
          <a:bodyPr vert="horz" wrap="square" lIns="457200" tIns="457200" rIns="457200" bIns="457200" rtlCol="0" anchor="ctr" anchorCtr="0">
            <a:noAutofit/>
          </a:bodyPr>
          <a:lstStyle>
            <a:lvl1pPr>
              <a:defRPr lang="en-US" sz="4400" dirty="0">
                <a:solidFill>
                  <a:schemeClr val="bg2"/>
                </a:solidFill>
                <a:latin typeface="+mj-lt"/>
                <a:cs typeface="+mj-cs"/>
              </a:defRPr>
            </a:lvl1pPr>
          </a:lstStyle>
          <a:p>
            <a:pPr lvl="0"/>
            <a:r>
              <a:rPr lang="en-US"/>
              <a:t>Click to edit Master title style</a:t>
            </a:r>
            <a:endParaRPr lang="en-US" dirty="0"/>
          </a:p>
        </p:txBody>
      </p:sp>
      <p:sp>
        <p:nvSpPr>
          <p:cNvPr id="7" name="Text Placeholder 6"/>
          <p:cNvSpPr>
            <a:spLocks noGrp="1"/>
          </p:cNvSpPr>
          <p:nvPr>
            <p:ph type="body" sz="quarter" idx="10" hasCustomPrompt="1"/>
          </p:nvPr>
        </p:nvSpPr>
        <p:spPr>
          <a:xfrm>
            <a:off x="457200" y="6257365"/>
            <a:ext cx="5198400" cy="277200"/>
          </a:xfrm>
        </p:spPr>
        <p:txBody>
          <a:bodyPr/>
          <a:lstStyle>
            <a:lvl1pPr marR="0" fontAlgn="auto">
              <a:spcBef>
                <a:spcPts val="0"/>
              </a:spcBef>
              <a:spcAft>
                <a:spcPts val="0"/>
              </a:spcAft>
              <a:buClrTx/>
              <a:buSzTx/>
              <a:buFontTx/>
              <a:tabLst/>
              <a:defRPr lang="en-US" sz="1800" b="1" kern="1200" baseline="0" dirty="0" smtClean="0">
                <a:solidFill>
                  <a:schemeClr val="bg1"/>
                </a:solidFill>
                <a:latin typeface="Arial" panose="020B0604020202020204" pitchFamily="34" charset="0"/>
                <a:ea typeface="+mn-ea"/>
                <a:cs typeface="Arial" panose="020B0604020202020204" pitchFamily="34" charset="0"/>
              </a:defRPr>
            </a:lvl1pPr>
          </a:lstStyle>
          <a:p>
            <a:pPr marR="0" lvl="0" fontAlgn="auto">
              <a:spcBef>
                <a:spcPts val="0"/>
              </a:spcBef>
              <a:spcAft>
                <a:spcPts val="0"/>
              </a:spcAft>
              <a:buClrTx/>
              <a:buSzTx/>
              <a:buFontTx/>
              <a:tabLst/>
            </a:pPr>
            <a:r>
              <a:rPr lang="en-US" dirty="0"/>
              <a:t>Click to Insert Name</a:t>
            </a:r>
          </a:p>
        </p:txBody>
      </p:sp>
      <p:sp>
        <p:nvSpPr>
          <p:cNvPr id="8" name="Text Placeholder 6"/>
          <p:cNvSpPr>
            <a:spLocks noGrp="1"/>
          </p:cNvSpPr>
          <p:nvPr>
            <p:ph type="body" sz="quarter" idx="11" hasCustomPrompt="1"/>
          </p:nvPr>
        </p:nvSpPr>
        <p:spPr>
          <a:xfrm>
            <a:off x="5760000" y="6257365"/>
            <a:ext cx="2926800" cy="277200"/>
          </a:xfrm>
        </p:spPr>
        <p:txBody>
          <a:bodyPr/>
          <a:lstStyle>
            <a:lvl1pPr marR="0" algn="r" fontAlgn="auto">
              <a:spcBef>
                <a:spcPts val="0"/>
              </a:spcBef>
              <a:spcAft>
                <a:spcPts val="0"/>
              </a:spcAft>
              <a:buClrTx/>
              <a:buSzTx/>
              <a:buFontTx/>
              <a:tabLst/>
              <a:defRPr lang="en-US" sz="1800" b="0" kern="1200" dirty="0" smtClean="0">
                <a:solidFill>
                  <a:schemeClr val="bg1"/>
                </a:solidFill>
                <a:latin typeface="Arial" panose="020B0604020202020204" pitchFamily="34" charset="0"/>
                <a:ea typeface="+mn-ea"/>
                <a:cs typeface="Arial" panose="020B0604020202020204" pitchFamily="34" charset="0"/>
              </a:defRPr>
            </a:lvl1pPr>
            <a:lvl2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2pPr>
            <a:lvl3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3pPr>
            <a:lvl4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4pPr>
            <a:lvl5pPr algn="r">
              <a:defRPr lang="en-GB" sz="1800" b="0" kern="1200" dirty="0">
                <a:solidFill>
                  <a:schemeClr val="bg2">
                    <a:lumMod val="75000"/>
                    <a:lumOff val="25000"/>
                  </a:schemeClr>
                </a:solidFill>
                <a:latin typeface="Arial" panose="020B0604020202020204" pitchFamily="34" charset="0"/>
                <a:ea typeface="+mn-ea"/>
                <a:cs typeface="Arial" panose="020B0604020202020204" pitchFamily="34" charset="0"/>
              </a:defRPr>
            </a:lvl5pPr>
          </a:lstStyle>
          <a:p>
            <a:pPr marR="0" lvl="0" algn="r" fontAlgn="auto">
              <a:spcBef>
                <a:spcPts val="0"/>
              </a:spcBef>
              <a:spcAft>
                <a:spcPts val="0"/>
              </a:spcAft>
              <a:buClrTx/>
              <a:buSzTx/>
              <a:buFontTx/>
              <a:tabLst/>
            </a:pPr>
            <a:r>
              <a:rPr lang="en-US" dirty="0"/>
              <a:t>Click to insert Date</a:t>
            </a:r>
            <a:endParaRPr lang="en-GB" dirty="0"/>
          </a:p>
        </p:txBody>
      </p:sp>
    </p:spTree>
    <p:extLst>
      <p:ext uri="{BB962C8B-B14F-4D97-AF65-F5344CB8AC3E}">
        <p14:creationId xmlns:p14="http://schemas.microsoft.com/office/powerpoint/2010/main" val="159950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act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a:xfrm>
            <a:off x="-1" y="3978275"/>
            <a:ext cx="9144001" cy="1929384"/>
          </a:xfrm>
          <a:prstGeom prst="rect">
            <a:avLst/>
          </a:prstGeom>
          <a:solidFill>
            <a:srgbClr val="009FD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endParaRPr lang="en-US" dirty="0"/>
          </a:p>
        </p:txBody>
      </p:sp>
      <p:sp>
        <p:nvSpPr>
          <p:cNvPr id="5" name="Text Placeholder 6"/>
          <p:cNvSpPr>
            <a:spLocks noGrp="1"/>
          </p:cNvSpPr>
          <p:nvPr>
            <p:ph type="body" sz="quarter" idx="11" hasCustomPrompt="1"/>
          </p:nvPr>
        </p:nvSpPr>
        <p:spPr>
          <a:xfrm>
            <a:off x="5781" y="3978275"/>
            <a:ext cx="3044952" cy="1929384"/>
          </a:xfrm>
        </p:spPr>
        <p:txBody>
          <a:bodyPr lIns="457200" tIns="457200" rIns="2286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stStyle>
          <a:p>
            <a:r>
              <a:rPr lang="en-US" dirty="0"/>
              <a:t>Contact 01</a:t>
            </a:r>
            <a:br>
              <a:rPr lang="en-US" dirty="0"/>
            </a:br>
            <a:r>
              <a:rPr lang="en-US" dirty="0"/>
              <a:t>Address</a:t>
            </a:r>
            <a:br>
              <a:rPr lang="en-US" dirty="0"/>
            </a:br>
            <a:r>
              <a:rPr lang="en-US" dirty="0"/>
              <a:t>Email</a:t>
            </a:r>
            <a:br>
              <a:rPr lang="en-US" dirty="0"/>
            </a:br>
            <a:r>
              <a:rPr lang="en-US" dirty="0"/>
              <a:t>Phone</a:t>
            </a:r>
          </a:p>
        </p:txBody>
      </p:sp>
      <p:sp>
        <p:nvSpPr>
          <p:cNvPr id="14" name="Text Placeholder 6"/>
          <p:cNvSpPr>
            <a:spLocks noGrp="1"/>
          </p:cNvSpPr>
          <p:nvPr>
            <p:ph type="body" sz="quarter" idx="12" hasCustomPrompt="1"/>
          </p:nvPr>
        </p:nvSpPr>
        <p:spPr>
          <a:xfrm>
            <a:off x="3054223" y="3978275"/>
            <a:ext cx="3044952" cy="1929384"/>
          </a:xfrm>
        </p:spPr>
        <p:txBody>
          <a:bodyPr lIns="228600" tIns="457200" rIns="2286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stStyle>
          <a:p>
            <a:r>
              <a:rPr lang="en-US" dirty="0"/>
              <a:t>Contact 02</a:t>
            </a:r>
            <a:br>
              <a:rPr lang="en-US" dirty="0"/>
            </a:br>
            <a:r>
              <a:rPr lang="en-US" dirty="0"/>
              <a:t>Address</a:t>
            </a:r>
            <a:br>
              <a:rPr lang="en-US" dirty="0"/>
            </a:br>
            <a:r>
              <a:rPr lang="en-US" dirty="0"/>
              <a:t>Email</a:t>
            </a:r>
            <a:br>
              <a:rPr lang="en-US" dirty="0"/>
            </a:br>
            <a:r>
              <a:rPr lang="en-US" dirty="0"/>
              <a:t>Phone</a:t>
            </a:r>
          </a:p>
        </p:txBody>
      </p:sp>
      <p:sp>
        <p:nvSpPr>
          <p:cNvPr id="16" name="Text Placeholder 6"/>
          <p:cNvSpPr>
            <a:spLocks noGrp="1"/>
          </p:cNvSpPr>
          <p:nvPr>
            <p:ph type="body" sz="quarter" idx="13" hasCustomPrompt="1"/>
          </p:nvPr>
        </p:nvSpPr>
        <p:spPr>
          <a:xfrm>
            <a:off x="6115398" y="3978275"/>
            <a:ext cx="3028602" cy="1929384"/>
          </a:xfrm>
        </p:spPr>
        <p:txBody>
          <a:bodyPr lIns="228600" tIns="457200" rIns="4572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stStyle>
          <a:p>
            <a:r>
              <a:rPr lang="en-US" dirty="0"/>
              <a:t>Contact 03</a:t>
            </a:r>
            <a:br>
              <a:rPr lang="en-US" dirty="0"/>
            </a:br>
            <a:r>
              <a:rPr lang="en-US" dirty="0"/>
              <a:t>Address</a:t>
            </a:r>
            <a:br>
              <a:rPr lang="en-US" dirty="0"/>
            </a:br>
            <a:r>
              <a:rPr lang="en-US" dirty="0"/>
              <a:t>Email</a:t>
            </a:r>
            <a:br>
              <a:rPr lang="en-US" dirty="0"/>
            </a:br>
            <a:r>
              <a:rPr lang="en-US" dirty="0"/>
              <a:t>Phone</a:t>
            </a:r>
          </a:p>
        </p:txBody>
      </p:sp>
      <p:sp>
        <p:nvSpPr>
          <p:cNvPr id="17" name="Text Placeholder 5"/>
          <p:cNvSpPr>
            <a:spLocks noGrp="1"/>
          </p:cNvSpPr>
          <p:nvPr>
            <p:ph type="body" sz="quarter" idx="10"/>
          </p:nvPr>
        </p:nvSpPr>
        <p:spPr>
          <a:xfrm>
            <a:off x="5036821" y="5907659"/>
            <a:ext cx="4084319" cy="950341"/>
          </a:xfrm>
        </p:spPr>
        <p:txBody>
          <a:bodyPr rIns="457200" bIns="0" anchor="ctr" anchorCtr="0">
            <a:noAutofit/>
          </a:bodyPr>
          <a:lstStyle>
            <a:lvl1pPr algn="r">
              <a:defRPr sz="2400">
                <a:solidFill>
                  <a:srgbClr val="525252"/>
                </a:solidFill>
              </a:defRPr>
            </a:lvl1pPr>
            <a:lvl2pPr algn="r">
              <a:defRPr sz="2400">
                <a:solidFill>
                  <a:schemeClr val="bg1"/>
                </a:solidFill>
              </a:defRPr>
            </a:lvl2pPr>
            <a:lvl3pPr algn="r">
              <a:defRPr sz="2400">
                <a:solidFill>
                  <a:schemeClr val="bg1"/>
                </a:solidFill>
              </a:defRPr>
            </a:lvl3pPr>
            <a:lvl4pPr algn="r">
              <a:defRPr sz="2400">
                <a:solidFill>
                  <a:schemeClr val="bg1"/>
                </a:solidFill>
              </a:defRPr>
            </a:lvl4pPr>
            <a:lvl5pPr algn="r">
              <a:defRPr sz="2400">
                <a:solidFill>
                  <a:schemeClr val="bg1"/>
                </a:solidFill>
              </a:defRPr>
            </a:lvl5pPr>
          </a:lstStyle>
          <a:p>
            <a:pPr lvl="0"/>
            <a:r>
              <a:rPr lang="en-US"/>
              <a:t>Edit Master text styles</a:t>
            </a:r>
          </a:p>
        </p:txBody>
      </p:sp>
    </p:spTree>
    <p:extLst>
      <p:ext uri="{BB962C8B-B14F-4D97-AF65-F5344CB8AC3E}">
        <p14:creationId xmlns:p14="http://schemas.microsoft.com/office/powerpoint/2010/main" val="136960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5" name="Content Placeholder 2"/>
          <p:cNvSpPr>
            <a:spLocks noGrp="1"/>
          </p:cNvSpPr>
          <p:nvPr>
            <p:ph idx="1"/>
          </p:nvPr>
        </p:nvSpPr>
        <p:spPr>
          <a:xfrm>
            <a:off x="447675" y="1511299"/>
            <a:ext cx="8229600" cy="42068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title"/>
          </p:nvPr>
        </p:nvSpPr>
        <p:spPr>
          <a:xfrm>
            <a:off x="446088" y="611188"/>
            <a:ext cx="8229600" cy="523220"/>
          </a:xfrm>
          <a:prstGeom prst="rect">
            <a:avLst/>
          </a:prstGeom>
        </p:spPr>
        <p:txBody>
          <a:bodyPr lIns="0" tIns="0" rIns="0" bIns="0"/>
          <a:lstStyle>
            <a:lvl1pPr>
              <a:defRPr sz="3400"/>
            </a:lvl1pPr>
          </a:lstStyle>
          <a:p>
            <a:r>
              <a:rPr lang="en-US"/>
              <a:t>Click to edit Master title style</a:t>
            </a:r>
            <a:endParaRPr lang="en-US" dirty="0"/>
          </a:p>
        </p:txBody>
      </p:sp>
      <p:sp>
        <p:nvSpPr>
          <p:cNvPr id="8" name="Rectangle 37"/>
          <p:cNvSpPr>
            <a:spLocks noChangeArrowheads="1"/>
          </p:cNvSpPr>
          <p:nvPr/>
        </p:nvSpPr>
        <p:spPr bwMode="gray">
          <a:xfrm>
            <a:off x="228600" y="180975"/>
            <a:ext cx="8702675" cy="219075"/>
          </a:xfrm>
          <a:prstGeom prst="rect">
            <a:avLst/>
          </a:prstGeom>
          <a:solidFill>
            <a:srgbClr val="FFFFFF"/>
          </a:solidFill>
          <a:ln w="9525" algn="ctr">
            <a:noFill/>
            <a:miter lim="800000"/>
            <a:headEnd/>
            <a:tailEnd/>
          </a:ln>
          <a:effectLst/>
        </p:spPr>
        <p:txBody>
          <a:bodyPr wrap="none" anchor="ctr">
            <a:spAutoFit/>
          </a:bodyPr>
          <a:lstStyle/>
          <a:p>
            <a:endParaRPr lang="en-US" dirty="0"/>
          </a:p>
        </p:txBody>
      </p:sp>
    </p:spTree>
    <p:extLst>
      <p:ext uri="{BB962C8B-B14F-4D97-AF65-F5344CB8AC3E}">
        <p14:creationId xmlns:p14="http://schemas.microsoft.com/office/powerpoint/2010/main" val="6928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07411"/>
            <a:ext cx="9143238" cy="2170176"/>
          </a:xfrm>
          <a:prstGeom prst="rect">
            <a:avLst/>
          </a:prstGeom>
        </p:spPr>
      </p:pic>
      <p:sp>
        <p:nvSpPr>
          <p:cNvPr id="2" name="Title 1"/>
          <p:cNvSpPr>
            <a:spLocks noGrp="1"/>
          </p:cNvSpPr>
          <p:nvPr>
            <p:ph type="title"/>
          </p:nvPr>
        </p:nvSpPr>
        <p:spPr>
          <a:xfrm>
            <a:off x="0" y="3807411"/>
            <a:ext cx="9144000" cy="2170176"/>
          </a:xfrm>
          <a:noFill/>
        </p:spPr>
        <p:txBody>
          <a:bodyPr vert="horz" wrap="square" lIns="457200" tIns="457200" rIns="457200" bIns="457200" rtlCol="0" anchor="ctr" anchorCtr="0">
            <a:noAutofit/>
          </a:bodyPr>
          <a:lstStyle>
            <a:lvl1pPr>
              <a:defRPr lang="en-US" sz="4400" dirty="0">
                <a:solidFill>
                  <a:srgbClr val="FFFFFF"/>
                </a:solidFill>
                <a:latin typeface="+mj-lt"/>
                <a:cs typeface="+mj-cs"/>
              </a:defRPr>
            </a:lvl1pPr>
          </a:lstStyle>
          <a:p>
            <a:pPr lvl="0"/>
            <a:r>
              <a:rPr lang="en-US"/>
              <a:t>Click to edit Master title style</a:t>
            </a:r>
            <a:endParaRPr lang="en-US" dirty="0"/>
          </a:p>
        </p:txBody>
      </p:sp>
      <p:sp>
        <p:nvSpPr>
          <p:cNvPr id="7" name="Text Placeholder 6"/>
          <p:cNvSpPr>
            <a:spLocks noGrp="1"/>
          </p:cNvSpPr>
          <p:nvPr>
            <p:ph type="body" sz="quarter" idx="10" hasCustomPrompt="1"/>
          </p:nvPr>
        </p:nvSpPr>
        <p:spPr>
          <a:xfrm>
            <a:off x="457200" y="6257365"/>
            <a:ext cx="5198400" cy="277200"/>
          </a:xfrm>
        </p:spPr>
        <p:txBody>
          <a:bodyPr/>
          <a:lstStyle>
            <a:lvl1pPr marR="0" fontAlgn="auto">
              <a:spcBef>
                <a:spcPts val="0"/>
              </a:spcBef>
              <a:spcAft>
                <a:spcPts val="0"/>
              </a:spcAft>
              <a:buClrTx/>
              <a:buSzTx/>
              <a:buFontTx/>
              <a:tabLst/>
              <a:defRPr lang="en-US" sz="1800" b="1" kern="1200" baseline="0" dirty="0" smtClean="0">
                <a:solidFill>
                  <a:srgbClr val="D9D9D9"/>
                </a:solidFill>
                <a:latin typeface="Arial" panose="020B0604020202020204" pitchFamily="34" charset="0"/>
                <a:ea typeface="+mn-ea"/>
                <a:cs typeface="Arial" panose="020B0604020202020204" pitchFamily="34" charset="0"/>
              </a:defRPr>
            </a:lvl1pPr>
          </a:lstStyle>
          <a:p>
            <a:pPr marR="0" lvl="0" fontAlgn="auto">
              <a:spcBef>
                <a:spcPts val="0"/>
              </a:spcBef>
              <a:spcAft>
                <a:spcPts val="0"/>
              </a:spcAft>
              <a:buClrTx/>
              <a:buSzTx/>
              <a:buFontTx/>
              <a:tabLst/>
            </a:pPr>
            <a:r>
              <a:rPr lang="en-US" dirty="0"/>
              <a:t>Click to Insert Name</a:t>
            </a:r>
          </a:p>
        </p:txBody>
      </p:sp>
      <p:sp>
        <p:nvSpPr>
          <p:cNvPr id="8" name="Text Placeholder 6"/>
          <p:cNvSpPr>
            <a:spLocks noGrp="1"/>
          </p:cNvSpPr>
          <p:nvPr>
            <p:ph type="body" sz="quarter" idx="11" hasCustomPrompt="1"/>
          </p:nvPr>
        </p:nvSpPr>
        <p:spPr>
          <a:xfrm>
            <a:off x="5760000" y="6257365"/>
            <a:ext cx="2926800" cy="277200"/>
          </a:xfrm>
        </p:spPr>
        <p:txBody>
          <a:bodyPr/>
          <a:lstStyle>
            <a:lvl1pPr marR="0" algn="r" fontAlgn="auto">
              <a:spcBef>
                <a:spcPts val="0"/>
              </a:spcBef>
              <a:spcAft>
                <a:spcPts val="0"/>
              </a:spcAft>
              <a:buClrTx/>
              <a:buSzTx/>
              <a:buFontTx/>
              <a:tabLst/>
              <a:defRPr lang="en-US" sz="1800" b="0" kern="1200" dirty="0" smtClean="0">
                <a:solidFill>
                  <a:srgbClr val="D9D9D9"/>
                </a:solidFill>
                <a:latin typeface="Arial" panose="020B0604020202020204" pitchFamily="34" charset="0"/>
                <a:ea typeface="+mn-ea"/>
                <a:cs typeface="Arial" panose="020B0604020202020204" pitchFamily="34" charset="0"/>
              </a:defRPr>
            </a:lvl1pPr>
            <a:lvl2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2pPr>
            <a:lvl3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3pPr>
            <a:lvl4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4pPr>
            <a:lvl5pPr algn="r">
              <a:defRPr lang="en-GB" sz="1800" b="0" kern="1200" dirty="0">
                <a:solidFill>
                  <a:schemeClr val="bg2">
                    <a:lumMod val="75000"/>
                    <a:lumOff val="25000"/>
                  </a:schemeClr>
                </a:solidFill>
                <a:latin typeface="Arial" panose="020B0604020202020204" pitchFamily="34" charset="0"/>
                <a:ea typeface="+mn-ea"/>
                <a:cs typeface="Arial" panose="020B0604020202020204" pitchFamily="34" charset="0"/>
              </a:defRPr>
            </a:lvl5pPr>
          </a:lstStyle>
          <a:p>
            <a:pPr marR="0" lvl="0" algn="r" fontAlgn="auto">
              <a:spcBef>
                <a:spcPts val="0"/>
              </a:spcBef>
              <a:spcAft>
                <a:spcPts val="0"/>
              </a:spcAft>
              <a:buClrTx/>
              <a:buSzTx/>
              <a:buFontTx/>
              <a:tabLst/>
            </a:pPr>
            <a:r>
              <a:rPr lang="en-US" dirty="0"/>
              <a:t>Click to insert Date</a:t>
            </a:r>
            <a:endParaRPr lang="en-GB" dirty="0"/>
          </a:p>
        </p:txBody>
      </p:sp>
    </p:spTree>
    <p:extLst>
      <p:ext uri="{BB962C8B-B14F-4D97-AF65-F5344CB8AC3E}">
        <p14:creationId xmlns:p14="http://schemas.microsoft.com/office/powerpoint/2010/main" val="370980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ontact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 Placeholder 5"/>
          <p:cNvSpPr>
            <a:spLocks noGrp="1"/>
          </p:cNvSpPr>
          <p:nvPr>
            <p:ph type="body" sz="quarter" idx="10"/>
          </p:nvPr>
        </p:nvSpPr>
        <p:spPr>
          <a:xfrm>
            <a:off x="5036821" y="5907659"/>
            <a:ext cx="4084319" cy="950341"/>
          </a:xfrm>
        </p:spPr>
        <p:txBody>
          <a:bodyPr rIns="457200" bIns="0" anchor="ctr" anchorCtr="0">
            <a:noAutofit/>
          </a:bodyPr>
          <a:lstStyle>
            <a:lvl1pPr algn="r">
              <a:defRPr sz="2400">
                <a:solidFill>
                  <a:schemeClr val="bg1">
                    <a:lumMod val="85000"/>
                  </a:schemeClr>
                </a:solidFill>
              </a:defRPr>
            </a:lvl1pPr>
            <a:lvl2pPr algn="r">
              <a:defRPr sz="2400">
                <a:solidFill>
                  <a:schemeClr val="bg1"/>
                </a:solidFill>
              </a:defRPr>
            </a:lvl2pPr>
            <a:lvl3pPr algn="r">
              <a:defRPr sz="2400">
                <a:solidFill>
                  <a:schemeClr val="bg1"/>
                </a:solidFill>
              </a:defRPr>
            </a:lvl3pPr>
            <a:lvl4pPr algn="r">
              <a:defRPr sz="2400">
                <a:solidFill>
                  <a:schemeClr val="bg1"/>
                </a:solidFill>
              </a:defRPr>
            </a:lvl4pPr>
            <a:lvl5pPr algn="r">
              <a:defRPr sz="2400">
                <a:solidFill>
                  <a:schemeClr val="bg1"/>
                </a:solidFill>
              </a:defRPr>
            </a:lvl5pPr>
          </a:lstStyle>
          <a:p>
            <a:pPr lvl="0"/>
            <a:r>
              <a:rPr lang="en-US"/>
              <a:t>Edit Master text styles</a:t>
            </a:r>
          </a:p>
        </p:txBody>
      </p:sp>
    </p:spTree>
    <p:extLst>
      <p:ext uri="{BB962C8B-B14F-4D97-AF65-F5344CB8AC3E}">
        <p14:creationId xmlns:p14="http://schemas.microsoft.com/office/powerpoint/2010/main" val="1602671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47675" y="1511301"/>
            <a:ext cx="8229600" cy="4206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title"/>
          </p:nvPr>
        </p:nvSpPr>
        <p:spPr>
          <a:xfrm>
            <a:off x="446088" y="611189"/>
            <a:ext cx="8229600" cy="523220"/>
          </a:xfrm>
          <a:prstGeom prst="rect">
            <a:avLst/>
          </a:prstGeom>
        </p:spPr>
        <p:txBody>
          <a:bodyPr lIns="0" tIns="0" rIns="0" bIns="0"/>
          <a:lstStyle/>
          <a:p>
            <a:r>
              <a:rPr lang="en-US"/>
              <a:t>Click to edit Master title style</a:t>
            </a:r>
          </a:p>
        </p:txBody>
      </p:sp>
    </p:spTree>
    <p:extLst>
      <p:ext uri="{BB962C8B-B14F-4D97-AF65-F5344CB8AC3E}">
        <p14:creationId xmlns:p14="http://schemas.microsoft.com/office/powerpoint/2010/main" val="2796722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0" y="3978275"/>
            <a:ext cx="9144000" cy="1928772"/>
          </a:xfrm>
          <a:prstGeom prst="rect">
            <a:avLst/>
          </a:prstGeom>
          <a:solidFill>
            <a:srgbClr val="009FDF">
              <a:alpha val="80000"/>
            </a:srgbClr>
          </a:solidFill>
        </p:spPr>
        <p:txBody>
          <a:bodyPr vert="horz" wrap="square" lIns="457200" tIns="457200" rIns="457200" bIns="457200" rtlCol="0" anchor="ctr" anchorCtr="0">
            <a:noAutofit/>
          </a:bodyPr>
          <a:lstStyle>
            <a:lvl1pPr>
              <a:defRPr lang="en-US" sz="4400" b="0" dirty="0">
                <a:solidFill>
                  <a:srgbClr val="FFFFFF"/>
                </a:solidFill>
                <a:latin typeface="+mj-lt"/>
                <a:cs typeface="+mj-cs"/>
              </a:defRPr>
            </a:lvl1pPr>
          </a:lstStyle>
          <a:p>
            <a:pPr lvl="0"/>
            <a:r>
              <a:rPr lang="en-US"/>
              <a:t>Click to edit Master title style</a:t>
            </a:r>
            <a:endParaRPr lang="en-US" dirty="0"/>
          </a:p>
        </p:txBody>
      </p:sp>
    </p:spTree>
    <p:extLst>
      <p:ext uri="{BB962C8B-B14F-4D97-AF65-F5344CB8AC3E}">
        <p14:creationId xmlns:p14="http://schemas.microsoft.com/office/powerpoint/2010/main" val="3212311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1" y="3978275"/>
            <a:ext cx="9144001" cy="1929384"/>
          </a:xfrm>
          <a:prstGeom prst="rect">
            <a:avLst/>
          </a:prstGeom>
          <a:solidFill>
            <a:srgbClr val="009FD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endParaRPr lang="en-US"/>
          </a:p>
        </p:txBody>
      </p:sp>
      <p:sp>
        <p:nvSpPr>
          <p:cNvPr id="8" name="Text Placeholder 6"/>
          <p:cNvSpPr>
            <a:spLocks noGrp="1"/>
          </p:cNvSpPr>
          <p:nvPr>
            <p:ph type="body" sz="quarter" idx="11" hasCustomPrompt="1"/>
          </p:nvPr>
        </p:nvSpPr>
        <p:spPr>
          <a:xfrm>
            <a:off x="5781" y="3978275"/>
            <a:ext cx="3044952" cy="1929384"/>
          </a:xfrm>
          <a:prstGeom prst="rect">
            <a:avLst/>
          </a:prstGeom>
        </p:spPr>
        <p:txBody>
          <a:bodyPr lIns="457200" tIns="457200" rIns="2286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rgbClr val="FFFFFF"/>
                </a:solidFill>
                <a:latin typeface="Arial" panose="020B0604020202020204" pitchFamily="34" charset="0"/>
                <a:ea typeface="+mn-ea"/>
                <a:cs typeface="Arial" panose="020B0604020202020204" pitchFamily="34" charset="0"/>
              </a:defRPr>
            </a:lvl1pPr>
          </a:lstStyle>
          <a:p>
            <a:r>
              <a:rPr lang="en-US" dirty="0"/>
              <a:t>Contact 01</a:t>
            </a:r>
            <a:br>
              <a:rPr lang="en-US" dirty="0"/>
            </a:br>
            <a:r>
              <a:rPr lang="en-US" dirty="0"/>
              <a:t>Address</a:t>
            </a:r>
            <a:br>
              <a:rPr lang="en-US" dirty="0"/>
            </a:br>
            <a:r>
              <a:rPr lang="en-US" dirty="0"/>
              <a:t>Email</a:t>
            </a:r>
            <a:br>
              <a:rPr lang="en-US" dirty="0"/>
            </a:br>
            <a:r>
              <a:rPr lang="en-US" dirty="0"/>
              <a:t>Phone</a:t>
            </a:r>
          </a:p>
        </p:txBody>
      </p:sp>
      <p:sp>
        <p:nvSpPr>
          <p:cNvPr id="9" name="Text Placeholder 6"/>
          <p:cNvSpPr>
            <a:spLocks noGrp="1"/>
          </p:cNvSpPr>
          <p:nvPr>
            <p:ph type="body" sz="quarter" idx="12" hasCustomPrompt="1"/>
          </p:nvPr>
        </p:nvSpPr>
        <p:spPr>
          <a:xfrm>
            <a:off x="3054223" y="3978275"/>
            <a:ext cx="3044952" cy="1929384"/>
          </a:xfrm>
          <a:prstGeom prst="rect">
            <a:avLst/>
          </a:prstGeom>
        </p:spPr>
        <p:txBody>
          <a:bodyPr lIns="228600" tIns="457200" rIns="2286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rgbClr val="FFFFFF"/>
                </a:solidFill>
                <a:latin typeface="Arial" panose="020B0604020202020204" pitchFamily="34" charset="0"/>
                <a:ea typeface="+mn-ea"/>
                <a:cs typeface="Arial" panose="020B0604020202020204" pitchFamily="34" charset="0"/>
              </a:defRPr>
            </a:lvl1pPr>
          </a:lstStyle>
          <a:p>
            <a:r>
              <a:rPr lang="en-US" dirty="0"/>
              <a:t>Contact 02</a:t>
            </a:r>
            <a:br>
              <a:rPr lang="en-US" dirty="0"/>
            </a:br>
            <a:r>
              <a:rPr lang="en-US" dirty="0"/>
              <a:t>Address</a:t>
            </a:r>
            <a:br>
              <a:rPr lang="en-US" dirty="0"/>
            </a:br>
            <a:r>
              <a:rPr lang="en-US" dirty="0"/>
              <a:t>Email</a:t>
            </a:r>
            <a:br>
              <a:rPr lang="en-US" dirty="0"/>
            </a:br>
            <a:r>
              <a:rPr lang="en-US" dirty="0"/>
              <a:t>Phone</a:t>
            </a:r>
          </a:p>
        </p:txBody>
      </p:sp>
      <p:sp>
        <p:nvSpPr>
          <p:cNvPr id="10" name="Text Placeholder 6"/>
          <p:cNvSpPr>
            <a:spLocks noGrp="1"/>
          </p:cNvSpPr>
          <p:nvPr>
            <p:ph type="body" sz="quarter" idx="13" hasCustomPrompt="1"/>
          </p:nvPr>
        </p:nvSpPr>
        <p:spPr>
          <a:xfrm>
            <a:off x="6115398" y="3978275"/>
            <a:ext cx="3028602" cy="1929384"/>
          </a:xfrm>
          <a:prstGeom prst="rect">
            <a:avLst/>
          </a:prstGeom>
        </p:spPr>
        <p:txBody>
          <a:bodyPr lIns="228600" tIns="457200" rIns="4572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rgbClr val="FFFFFF"/>
                </a:solidFill>
                <a:latin typeface="Arial" panose="020B0604020202020204" pitchFamily="34" charset="0"/>
                <a:ea typeface="+mn-ea"/>
                <a:cs typeface="Arial" panose="020B0604020202020204" pitchFamily="34" charset="0"/>
              </a:defRPr>
            </a:lvl1pPr>
          </a:lstStyle>
          <a:p>
            <a:r>
              <a:rPr lang="en-US" dirty="0"/>
              <a:t>Contact 03</a:t>
            </a:r>
            <a:br>
              <a:rPr lang="en-US" dirty="0"/>
            </a:br>
            <a:r>
              <a:rPr lang="en-US" dirty="0"/>
              <a:t>Address</a:t>
            </a:r>
            <a:br>
              <a:rPr lang="en-US" dirty="0"/>
            </a:br>
            <a:r>
              <a:rPr lang="en-US" dirty="0"/>
              <a:t>Email</a:t>
            </a:r>
            <a:br>
              <a:rPr lang="en-US" dirty="0"/>
            </a:br>
            <a:r>
              <a:rPr lang="en-US" dirty="0"/>
              <a:t>Phone</a:t>
            </a:r>
          </a:p>
        </p:txBody>
      </p:sp>
      <p:sp>
        <p:nvSpPr>
          <p:cNvPr id="11" name="Text Placeholder 5"/>
          <p:cNvSpPr>
            <a:spLocks noGrp="1"/>
          </p:cNvSpPr>
          <p:nvPr>
            <p:ph type="body" sz="quarter" idx="10" hasCustomPrompt="1"/>
          </p:nvPr>
        </p:nvSpPr>
        <p:spPr>
          <a:xfrm>
            <a:off x="5036821" y="5907659"/>
            <a:ext cx="4084319" cy="950341"/>
          </a:xfrm>
          <a:prstGeom prst="rect">
            <a:avLst/>
          </a:prstGeom>
        </p:spPr>
        <p:txBody>
          <a:bodyPr rIns="457200" bIns="0" anchor="ctr" anchorCtr="0">
            <a:noAutofit/>
          </a:bodyPr>
          <a:lstStyle>
            <a:lvl1pPr algn="r">
              <a:defRPr sz="2400">
                <a:solidFill>
                  <a:srgbClr val="525252"/>
                </a:solidFill>
              </a:defRPr>
            </a:lvl1pPr>
            <a:lvl2pPr algn="r">
              <a:defRPr sz="2400">
                <a:solidFill>
                  <a:schemeClr val="bg1"/>
                </a:solidFill>
              </a:defRPr>
            </a:lvl2pPr>
            <a:lvl3pPr algn="r">
              <a:defRPr sz="2400">
                <a:solidFill>
                  <a:schemeClr val="bg1"/>
                </a:solidFill>
              </a:defRPr>
            </a:lvl3pPr>
            <a:lvl4pPr algn="r">
              <a:defRPr sz="2400">
                <a:solidFill>
                  <a:schemeClr val="bg1"/>
                </a:solidFill>
              </a:defRPr>
            </a:lvl4pPr>
            <a:lvl5pPr algn="r">
              <a:defRPr sz="2400">
                <a:solidFill>
                  <a:schemeClr val="bg1"/>
                </a:solidFill>
              </a:defRPr>
            </a:lvl5pPr>
          </a:lstStyle>
          <a:p>
            <a:r>
              <a:rPr lang="en-US" dirty="0"/>
              <a:t>moodysanalytics.com</a:t>
            </a:r>
          </a:p>
        </p:txBody>
      </p:sp>
    </p:spTree>
    <p:extLst>
      <p:ext uri="{BB962C8B-B14F-4D97-AF65-F5344CB8AC3E}">
        <p14:creationId xmlns:p14="http://schemas.microsoft.com/office/powerpoint/2010/main" val="1567570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1989832"/>
            <a:ext cx="2515235" cy="2616101"/>
          </a:xfrm>
          <a:prstGeom prst="rect">
            <a:avLst/>
          </a:prstGeom>
          <a:noFill/>
          <a:ln>
            <a:noFill/>
          </a:ln>
        </p:spPr>
        <p:txBody>
          <a:bodyPr/>
          <a:lstStyle>
            <a:lvl1pPr algn="r">
              <a:lnSpc>
                <a:spcPct val="100000"/>
              </a:lnSpc>
              <a:defRPr sz="17000" b="0">
                <a:solidFill>
                  <a:srgbClr val="0028A0"/>
                </a:solidFill>
              </a:defRPr>
            </a:lvl1pPr>
          </a:lstStyle>
          <a:p>
            <a:r>
              <a:rPr lang="en-US" dirty="0"/>
              <a:t>1</a:t>
            </a:r>
          </a:p>
        </p:txBody>
      </p:sp>
      <p:cxnSp>
        <p:nvCxnSpPr>
          <p:cNvPr id="4" name="Straight Connector 3"/>
          <p:cNvCxnSpPr/>
          <p:nvPr userDrawn="1"/>
        </p:nvCxnSpPr>
        <p:spPr>
          <a:xfrm>
            <a:off x="3429000" y="1983582"/>
            <a:ext cx="0" cy="2662232"/>
          </a:xfrm>
          <a:prstGeom prst="line">
            <a:avLst/>
          </a:prstGeom>
          <a:ln w="53975">
            <a:solidFill>
              <a:srgbClr val="A6A6A6"/>
            </a:solidFill>
          </a:ln>
        </p:spPr>
        <p:style>
          <a:lnRef idx="1">
            <a:schemeClr val="accent1"/>
          </a:lnRef>
          <a:fillRef idx="0">
            <a:schemeClr val="accent1"/>
          </a:fillRef>
          <a:effectRef idx="0">
            <a:schemeClr val="accent1"/>
          </a:effectRef>
          <a:fontRef idx="minor">
            <a:schemeClr val="tx1"/>
          </a:fontRef>
        </p:style>
      </p:cxnSp>
      <p:sp>
        <p:nvSpPr>
          <p:cNvPr id="5" name="Text Placeholder 9"/>
          <p:cNvSpPr>
            <a:spLocks noGrp="1"/>
          </p:cNvSpPr>
          <p:nvPr>
            <p:ph type="body" sz="quarter" idx="10"/>
          </p:nvPr>
        </p:nvSpPr>
        <p:spPr>
          <a:xfrm>
            <a:off x="3977640" y="2103120"/>
            <a:ext cx="4415569" cy="2446638"/>
          </a:xfrm>
          <a:prstGeom prst="rect">
            <a:avLst/>
          </a:prstGeom>
        </p:spPr>
        <p:txBody>
          <a:bodyPr numCol="1" anchor="ctr" anchorCtr="0">
            <a:noAutofit/>
          </a:bodyPr>
          <a:lstStyle>
            <a:lvl1pPr>
              <a:lnSpc>
                <a:spcPct val="100000"/>
              </a:lnSpc>
              <a:spcBef>
                <a:spcPts val="0"/>
              </a:spcBef>
              <a:defRPr sz="3600" baseline="0">
                <a:solidFill>
                  <a:srgbClr val="0028A0"/>
                </a:solidFill>
              </a:defRPr>
            </a:lvl1pPr>
          </a:lstStyle>
          <a:p>
            <a:pPr lvl="0"/>
            <a:r>
              <a:rPr lang="en-US"/>
              <a:t>Edit Master text styles</a:t>
            </a:r>
          </a:p>
        </p:txBody>
      </p:sp>
    </p:spTree>
    <p:extLst>
      <p:ext uri="{BB962C8B-B14F-4D97-AF65-F5344CB8AC3E}">
        <p14:creationId xmlns:p14="http://schemas.microsoft.com/office/powerpoint/2010/main" val="119999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gray">
          <a:xfrm>
            <a:off x="446088" y="611188"/>
            <a:ext cx="8229600" cy="3635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Tree>
    <p:extLst>
      <p:ext uri="{BB962C8B-B14F-4D97-AF65-F5344CB8AC3E}">
        <p14:creationId xmlns:p14="http://schemas.microsoft.com/office/powerpoint/2010/main" val="3596486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5" name="Content Placeholder 2"/>
          <p:cNvSpPr>
            <a:spLocks noGrp="1"/>
          </p:cNvSpPr>
          <p:nvPr>
            <p:ph idx="1"/>
          </p:nvPr>
        </p:nvSpPr>
        <p:spPr>
          <a:xfrm>
            <a:off x="447675" y="1511299"/>
            <a:ext cx="8229600" cy="42068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title"/>
          </p:nvPr>
        </p:nvSpPr>
        <p:spPr>
          <a:xfrm>
            <a:off x="446088" y="611188"/>
            <a:ext cx="8229600" cy="363537"/>
          </a:xfrm>
          <a:prstGeom prst="rect">
            <a:avLst/>
          </a:prstGeom>
        </p:spPr>
        <p:txBody>
          <a:bodyPr lIns="0" tIns="0" rIns="0" bIns="0"/>
          <a:lstStyle/>
          <a:p>
            <a:r>
              <a:rPr lang="en-US"/>
              <a:t>Click to edit Master title style</a:t>
            </a:r>
            <a:endParaRPr lang="en-US" dirty="0"/>
          </a:p>
        </p:txBody>
      </p:sp>
      <p:sp>
        <p:nvSpPr>
          <p:cNvPr id="8" name="Rectangle 37"/>
          <p:cNvSpPr>
            <a:spLocks noChangeArrowheads="1"/>
          </p:cNvSpPr>
          <p:nvPr/>
        </p:nvSpPr>
        <p:spPr bwMode="gray">
          <a:xfrm>
            <a:off x="228600" y="180975"/>
            <a:ext cx="8702675" cy="219075"/>
          </a:xfrm>
          <a:prstGeom prst="rect">
            <a:avLst/>
          </a:prstGeom>
          <a:solidFill>
            <a:srgbClr val="FFFFFF"/>
          </a:solidFill>
          <a:ln w="9525" algn="ctr">
            <a:noFill/>
            <a:miter lim="800000"/>
            <a:headEnd/>
            <a:tailEnd/>
          </a:ln>
          <a:effectLst/>
        </p:spPr>
        <p:txBody>
          <a:bodyPr wrap="none" anchor="ctr">
            <a:spAutoFit/>
          </a:bodyPr>
          <a:lstStyle/>
          <a:p>
            <a:endParaRPr lang="en-US" dirty="0"/>
          </a:p>
        </p:txBody>
      </p:sp>
    </p:spTree>
    <p:extLst>
      <p:ext uri="{BB962C8B-B14F-4D97-AF65-F5344CB8AC3E}">
        <p14:creationId xmlns:p14="http://schemas.microsoft.com/office/powerpoint/2010/main" val="325699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1508125"/>
            <a:ext cx="6757302" cy="738664"/>
          </a:xfrm>
        </p:spPr>
        <p:txBody>
          <a:bodyPr/>
          <a:lstStyle>
            <a:lvl1pPr>
              <a:defRPr sz="4800"/>
            </a:lvl1pPr>
          </a:lstStyle>
          <a:p>
            <a:r>
              <a:rPr lang="en-US" dirty="0"/>
              <a:t>Click to add title</a:t>
            </a:r>
          </a:p>
        </p:txBody>
      </p:sp>
      <p:sp>
        <p:nvSpPr>
          <p:cNvPr id="4" name="Text Placeholder 2"/>
          <p:cNvSpPr>
            <a:spLocks noGrp="1"/>
          </p:cNvSpPr>
          <p:nvPr>
            <p:ph type="body" idx="1"/>
          </p:nvPr>
        </p:nvSpPr>
        <p:spPr>
          <a:xfrm>
            <a:off x="1188721" y="2559685"/>
            <a:ext cx="6776014" cy="332399"/>
          </a:xfrm>
          <a:prstGeom prst="rect">
            <a:avLst/>
          </a:prstGeom>
        </p:spPr>
        <p:txBody>
          <a:bodyPr numCol="1"/>
          <a:lstStyle>
            <a:lvl1pPr marL="457200" indent="-457200">
              <a:lnSpc>
                <a:spcPct val="100000"/>
              </a:lnSpc>
              <a:spcBef>
                <a:spcPts val="0"/>
              </a:spcBef>
              <a:spcAft>
                <a:spcPts val="600"/>
              </a:spcAft>
              <a:buClr>
                <a:schemeClr val="bg2"/>
              </a:buClr>
              <a:buFont typeface="+mj-lt"/>
              <a:buAutoNum type="arabicPeriod"/>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183263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a:xfrm>
            <a:off x="8589963" y="6475413"/>
            <a:ext cx="428625" cy="155575"/>
          </a:xfrm>
          <a:prstGeom prst="rect">
            <a:avLst/>
          </a:prstGeom>
        </p:spPr>
        <p:txBody>
          <a:bodyPr/>
          <a:lstStyle>
            <a:lvl1pPr>
              <a:defRPr/>
            </a:lvl1pPr>
          </a:lstStyle>
          <a:p>
            <a:fld id="{005443F6-ABD4-4230-B4D2-52EFBAD4C54E}" type="slidenum">
              <a:rPr lang="en-US"/>
              <a:pPr/>
              <a:t>‹#›</a:t>
            </a:fld>
            <a:endParaRPr lang="en-US"/>
          </a:p>
        </p:txBody>
      </p:sp>
    </p:spTree>
    <p:extLst>
      <p:ext uri="{BB962C8B-B14F-4D97-AF65-F5344CB8AC3E}">
        <p14:creationId xmlns:p14="http://schemas.microsoft.com/office/powerpoint/2010/main" val="362926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1989832"/>
            <a:ext cx="2515235" cy="2616101"/>
          </a:xfrm>
          <a:noFill/>
          <a:ln>
            <a:noFill/>
          </a:ln>
        </p:spPr>
        <p:txBody>
          <a:bodyPr/>
          <a:lstStyle>
            <a:lvl1pPr algn="r">
              <a:defRPr sz="17000"/>
            </a:lvl1pPr>
          </a:lstStyle>
          <a:p>
            <a:r>
              <a:rPr lang="en-US" dirty="0"/>
              <a:t>1</a:t>
            </a:r>
          </a:p>
        </p:txBody>
      </p:sp>
      <p:cxnSp>
        <p:nvCxnSpPr>
          <p:cNvPr id="4" name="Straight Connector 3"/>
          <p:cNvCxnSpPr/>
          <p:nvPr userDrawn="1"/>
        </p:nvCxnSpPr>
        <p:spPr>
          <a:xfrm>
            <a:off x="3429000" y="1983582"/>
            <a:ext cx="0" cy="2662232"/>
          </a:xfrm>
          <a:prstGeom prst="line">
            <a:avLst/>
          </a:prstGeom>
          <a:ln w="5397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9"/>
          <p:cNvSpPr>
            <a:spLocks noGrp="1"/>
          </p:cNvSpPr>
          <p:nvPr>
            <p:ph type="body" sz="quarter" idx="10"/>
          </p:nvPr>
        </p:nvSpPr>
        <p:spPr>
          <a:xfrm>
            <a:off x="3977640" y="2103120"/>
            <a:ext cx="4415569" cy="2446638"/>
          </a:xfrm>
          <a:prstGeom prst="rect">
            <a:avLst/>
          </a:prstGeom>
        </p:spPr>
        <p:txBody>
          <a:bodyPr numCol="1" anchor="ctr" anchorCtr="0">
            <a:noAutofit/>
          </a:bodyPr>
          <a:lstStyle>
            <a:lvl1pPr>
              <a:lnSpc>
                <a:spcPct val="100000"/>
              </a:lnSpc>
              <a:spcBef>
                <a:spcPts val="0"/>
              </a:spcBef>
              <a:defRPr sz="34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27674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ONE COL)">
    <p:spTree>
      <p:nvGrpSpPr>
        <p:cNvPr id="1" name=""/>
        <p:cNvGrpSpPr/>
        <p:nvPr/>
      </p:nvGrpSpPr>
      <p:grpSpPr>
        <a:xfrm>
          <a:off x="0" y="0"/>
          <a:ext cx="0" cy="0"/>
          <a:chOff x="0" y="0"/>
          <a:chExt cx="0" cy="0"/>
        </a:xfrm>
      </p:grpSpPr>
      <p:sp>
        <p:nvSpPr>
          <p:cNvPr id="7" name="Title 6"/>
          <p:cNvSpPr>
            <a:spLocks noGrp="1"/>
          </p:cNvSpPr>
          <p:nvPr>
            <p:ph type="title"/>
          </p:nvPr>
        </p:nvSpPr>
        <p:spPr>
          <a:xfrm>
            <a:off x="462230" y="457200"/>
            <a:ext cx="8210282" cy="523220"/>
          </a:xfrm>
        </p:spPr>
        <p:txBody>
          <a:bodyPr/>
          <a:lstStyle>
            <a:lvl1pPr>
              <a:defRPr sz="3400" baseline="0"/>
            </a:lvl1pPr>
          </a:lstStyle>
          <a:p>
            <a:r>
              <a:rPr lang="en-US"/>
              <a:t>Click to edit Master title style</a:t>
            </a:r>
            <a:endParaRPr lang="en-US" dirty="0"/>
          </a:p>
        </p:txBody>
      </p:sp>
      <p:sp>
        <p:nvSpPr>
          <p:cNvPr id="13" name="Text Placeholder 11"/>
          <p:cNvSpPr>
            <a:spLocks noGrp="1"/>
          </p:cNvSpPr>
          <p:nvPr>
            <p:ph type="body" sz="quarter" idx="10"/>
          </p:nvPr>
        </p:nvSpPr>
        <p:spPr>
          <a:xfrm>
            <a:off x="457200" y="1073150"/>
            <a:ext cx="8229600" cy="434975"/>
          </a:xfrm>
          <a:prstGeom prst="rect">
            <a:avLst/>
          </a:prstGeom>
        </p:spPr>
        <p:txBody>
          <a:bodyPr/>
          <a:lstStyle>
            <a:lvl1pPr>
              <a:spcBef>
                <a:spcPts val="0"/>
              </a:spcBef>
              <a:defRPr>
                <a:solidFill>
                  <a:schemeClr val="bg2">
                    <a:lumMod val="65000"/>
                    <a:lumOff val="35000"/>
                  </a:schemeClr>
                </a:solidFill>
              </a:defRPr>
            </a:lvl1pPr>
          </a:lstStyle>
          <a:p>
            <a:pPr lvl="0"/>
            <a:r>
              <a:rPr lang="en-US"/>
              <a:t>Edit Master text styles</a:t>
            </a:r>
          </a:p>
        </p:txBody>
      </p:sp>
      <p:sp>
        <p:nvSpPr>
          <p:cNvPr id="16" name="Text Placeholder 15"/>
          <p:cNvSpPr>
            <a:spLocks noGrp="1"/>
          </p:cNvSpPr>
          <p:nvPr>
            <p:ph type="body"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941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TWO COL)">
    <p:spTree>
      <p:nvGrpSpPr>
        <p:cNvPr id="1" name=""/>
        <p:cNvGrpSpPr/>
        <p:nvPr/>
      </p:nvGrpSpPr>
      <p:grpSpPr>
        <a:xfrm>
          <a:off x="0" y="0"/>
          <a:ext cx="0" cy="0"/>
          <a:chOff x="0" y="0"/>
          <a:chExt cx="0" cy="0"/>
        </a:xfrm>
      </p:grpSpPr>
      <p:sp>
        <p:nvSpPr>
          <p:cNvPr id="7" name="Title 6"/>
          <p:cNvSpPr>
            <a:spLocks noGrp="1"/>
          </p:cNvSpPr>
          <p:nvPr>
            <p:ph type="title"/>
          </p:nvPr>
        </p:nvSpPr>
        <p:spPr>
          <a:xfrm>
            <a:off x="462230" y="457200"/>
            <a:ext cx="8210282" cy="523220"/>
          </a:xfrm>
        </p:spPr>
        <p:txBody>
          <a:bodyPr/>
          <a:lstStyle>
            <a:lvl1pPr>
              <a:defRPr sz="3400"/>
            </a:lvl1pPr>
          </a:lstStyle>
          <a:p>
            <a:r>
              <a:rPr lang="en-US"/>
              <a:t>Click to edit Master title style</a:t>
            </a:r>
            <a:endParaRPr lang="en-US" dirty="0"/>
          </a:p>
        </p:txBody>
      </p:sp>
      <p:sp>
        <p:nvSpPr>
          <p:cNvPr id="13" name="Text Placeholder 11"/>
          <p:cNvSpPr>
            <a:spLocks noGrp="1"/>
          </p:cNvSpPr>
          <p:nvPr>
            <p:ph type="body" sz="quarter" idx="10"/>
          </p:nvPr>
        </p:nvSpPr>
        <p:spPr>
          <a:xfrm>
            <a:off x="457200" y="1073150"/>
            <a:ext cx="8229600" cy="434975"/>
          </a:xfrm>
          <a:prstGeom prst="rect">
            <a:avLst/>
          </a:prstGeom>
        </p:spPr>
        <p:txBody>
          <a:bodyPr/>
          <a:lstStyle>
            <a:lvl1pPr>
              <a:spcBef>
                <a:spcPts val="0"/>
              </a:spcBef>
              <a:defRPr>
                <a:solidFill>
                  <a:schemeClr val="bg2">
                    <a:lumMod val="65000"/>
                    <a:lumOff val="35000"/>
                  </a:schemeClr>
                </a:solidFill>
              </a:defRPr>
            </a:lvl1pPr>
          </a:lstStyle>
          <a:p>
            <a:pPr lvl="0"/>
            <a:r>
              <a:rPr lang="en-US"/>
              <a:t>Edit Master text styles</a:t>
            </a:r>
          </a:p>
        </p:txBody>
      </p:sp>
      <p:sp>
        <p:nvSpPr>
          <p:cNvPr id="6" name="Text Placeholder 5"/>
          <p:cNvSpPr>
            <a:spLocks noGrp="1"/>
          </p:cNvSpPr>
          <p:nvPr>
            <p:ph type="body" sz="quarter" idx="11"/>
          </p:nvPr>
        </p:nvSpPr>
        <p:spPr>
          <a:xfrm>
            <a:off x="457200" y="1828800"/>
            <a:ext cx="3978275" cy="4297363"/>
          </a:xfrm>
          <a:prstGeom prst="rect">
            <a:avLst/>
          </a:prstGeom>
        </p:spPr>
        <p:txBody>
          <a:bodyPr/>
          <a:lstStyle>
            <a:lvl1pPr>
              <a:spcBef>
                <a:spcPts val="1200"/>
              </a:spcBef>
              <a:defRPr sz="2200">
                <a:solidFill>
                  <a:schemeClr val="bg1"/>
                </a:solidFill>
              </a:defRPr>
            </a:lvl1pPr>
            <a:lvl2pPr>
              <a:spcBef>
                <a:spcPts val="600"/>
              </a:spcBef>
              <a:defRPr sz="1800">
                <a:solidFill>
                  <a:schemeClr val="bg1"/>
                </a:solidFill>
              </a:defRPr>
            </a:lvl2pPr>
            <a:lvl3pPr>
              <a:spcBef>
                <a:spcPts val="600"/>
              </a:spcBef>
              <a:defRPr sz="1800">
                <a:solidFill>
                  <a:schemeClr val="bg1"/>
                </a:solidFill>
              </a:defRPr>
            </a:lvl3pPr>
            <a:lvl4pPr>
              <a:spcBef>
                <a:spcPts val="600"/>
              </a:spcBef>
              <a:defRPr sz="1600">
                <a:solidFill>
                  <a:schemeClr val="bg1"/>
                </a:solidFill>
              </a:defRPr>
            </a:lvl4pPr>
            <a:lvl5pPr>
              <a:spcBef>
                <a:spcPts val="600"/>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2"/>
          </p:nvPr>
        </p:nvSpPr>
        <p:spPr>
          <a:xfrm>
            <a:off x="4710000" y="1828800"/>
            <a:ext cx="3978275" cy="4297363"/>
          </a:xfrm>
          <a:prstGeom prst="rect">
            <a:avLst/>
          </a:prstGeom>
        </p:spPr>
        <p:txBody>
          <a:bodyPr/>
          <a:lstStyle>
            <a:lvl1pPr>
              <a:spcBef>
                <a:spcPts val="1200"/>
              </a:spcBef>
              <a:defRPr sz="2200">
                <a:solidFill>
                  <a:schemeClr val="bg1"/>
                </a:solidFill>
              </a:defRPr>
            </a:lvl1pPr>
            <a:lvl2pPr>
              <a:spcBef>
                <a:spcPts val="600"/>
              </a:spcBef>
              <a:defRPr sz="1800">
                <a:solidFill>
                  <a:schemeClr val="bg1"/>
                </a:solidFill>
              </a:defRPr>
            </a:lvl2pPr>
            <a:lvl3pPr>
              <a:spcBef>
                <a:spcPts val="600"/>
              </a:spcBef>
              <a:defRPr sz="1800">
                <a:solidFill>
                  <a:schemeClr val="bg1"/>
                </a:solidFill>
              </a:defRPr>
            </a:lvl3pPr>
            <a:lvl4pPr>
              <a:spcBef>
                <a:spcPts val="600"/>
              </a:spcBef>
              <a:defRPr sz="1600">
                <a:solidFill>
                  <a:schemeClr val="bg1"/>
                </a:solidFill>
              </a:defRPr>
            </a:lvl4pPr>
            <a:lvl5pPr>
              <a:spcBef>
                <a:spcPts val="600"/>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816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 Text &amp; 2/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3044825" cy="6858000"/>
          </a:xfrm>
        </p:spPr>
        <p:txBody>
          <a:bodyPr lIns="457200" tIns="457200" rIns="457200" bIns="822960">
            <a:normAutofit/>
          </a:bodyPr>
          <a:lstStyle>
            <a:lvl1pPr>
              <a:defRPr sz="2000"/>
            </a:lvl1pPr>
          </a:lstStyle>
          <a:p>
            <a:pPr lvl="0"/>
            <a:r>
              <a:rPr lang="en-US"/>
              <a:t>Edit Master text styles</a:t>
            </a:r>
          </a:p>
        </p:txBody>
      </p:sp>
      <p:sp>
        <p:nvSpPr>
          <p:cNvPr id="4" name="Picture Placeholder 3"/>
          <p:cNvSpPr>
            <a:spLocks noGrp="1"/>
          </p:cNvSpPr>
          <p:nvPr>
            <p:ph type="pic" sz="quarter" idx="10"/>
          </p:nvPr>
        </p:nvSpPr>
        <p:spPr>
          <a:xfrm>
            <a:off x="3044825" y="0"/>
            <a:ext cx="6099175" cy="6858000"/>
          </a:xfrm>
        </p:spPr>
        <p:txBody>
          <a:bodyPr lIns="457200" tIns="457200" rIns="457200" bIns="822960"/>
          <a:lstStyle/>
          <a:p>
            <a:r>
              <a:rPr lang="en-US" dirty="0"/>
              <a:t>Click icon to add picture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26213" b="-2"/>
          <a:stretch/>
        </p:blipFill>
        <p:spPr>
          <a:xfrm>
            <a:off x="446541" y="6470431"/>
            <a:ext cx="1656579" cy="158969"/>
          </a:xfrm>
          <a:prstGeom prst="rect">
            <a:avLst/>
          </a:prstGeom>
        </p:spPr>
      </p:pic>
    </p:spTree>
    <p:extLst>
      <p:ext uri="{BB962C8B-B14F-4D97-AF65-F5344CB8AC3E}">
        <p14:creationId xmlns:p14="http://schemas.microsoft.com/office/powerpoint/2010/main" val="171937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3 Text &amp; 1/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6099174" cy="6858000"/>
          </a:xfrm>
        </p:spPr>
        <p:txBody>
          <a:bodyPr lIns="457200" tIns="457200" rIns="457200" bIns="822960">
            <a:normAutofit/>
          </a:bodyPr>
          <a:lstStyle>
            <a:lvl1pPr>
              <a:defRPr sz="2000"/>
            </a:lvl1pPr>
          </a:lstStyle>
          <a:p>
            <a:pPr lvl="0"/>
            <a:r>
              <a:rPr lang="en-US"/>
              <a:t>Edit Master text styles</a:t>
            </a:r>
          </a:p>
        </p:txBody>
      </p:sp>
      <p:sp>
        <p:nvSpPr>
          <p:cNvPr id="4" name="Picture Placeholder 3"/>
          <p:cNvSpPr>
            <a:spLocks noGrp="1"/>
          </p:cNvSpPr>
          <p:nvPr>
            <p:ph type="pic" sz="quarter" idx="10"/>
          </p:nvPr>
        </p:nvSpPr>
        <p:spPr>
          <a:xfrm>
            <a:off x="6099174" y="0"/>
            <a:ext cx="3044825" cy="6858000"/>
          </a:xfrm>
        </p:spPr>
        <p:txBody>
          <a:bodyPr lIns="457200" tIns="457200" rIns="457200" bIns="822960"/>
          <a:lstStyle/>
          <a:p>
            <a:r>
              <a:rPr lang="en-US" dirty="0"/>
              <a:t>Click icon to add picture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26213" b="-2"/>
          <a:stretch/>
        </p:blipFill>
        <p:spPr>
          <a:xfrm>
            <a:off x="446541" y="6470431"/>
            <a:ext cx="1656579" cy="158969"/>
          </a:xfrm>
          <a:prstGeom prst="rect">
            <a:avLst/>
          </a:prstGeom>
        </p:spPr>
      </p:pic>
    </p:spTree>
    <p:extLst>
      <p:ext uri="{BB962C8B-B14F-4D97-AF65-F5344CB8AC3E}">
        <p14:creationId xmlns:p14="http://schemas.microsoft.com/office/powerpoint/2010/main" val="270403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Siz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lIns="457200" tIns="457200" rIns="457200" bIns="457200"/>
          <a:lstStyle/>
          <a:p>
            <a:r>
              <a:rPr lang="en-US" dirty="0"/>
              <a:t>Click icon to add picture</a:t>
            </a:r>
          </a:p>
        </p:txBody>
      </p:sp>
    </p:spTree>
    <p:extLst>
      <p:ext uri="{BB962C8B-B14F-4D97-AF65-F5344CB8AC3E}">
        <p14:creationId xmlns:p14="http://schemas.microsoft.com/office/powerpoint/2010/main" val="396591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2230" y="457200"/>
            <a:ext cx="8210282" cy="523220"/>
          </a:xfrm>
        </p:spPr>
        <p:txBody>
          <a:bodyPr/>
          <a:lstStyle>
            <a:lvl1pPr>
              <a:defRPr sz="3400"/>
            </a:lvl1pPr>
          </a:lstStyle>
          <a:p>
            <a:r>
              <a:rPr lang="en-US"/>
              <a:t>Click to edit Master title style</a:t>
            </a:r>
            <a:endParaRPr lang="en-US" dirty="0"/>
          </a:p>
        </p:txBody>
      </p:sp>
      <p:sp>
        <p:nvSpPr>
          <p:cNvPr id="3" name="Text Placeholder 11"/>
          <p:cNvSpPr>
            <a:spLocks noGrp="1"/>
          </p:cNvSpPr>
          <p:nvPr>
            <p:ph type="body" sz="quarter" idx="10"/>
          </p:nvPr>
        </p:nvSpPr>
        <p:spPr>
          <a:xfrm>
            <a:off x="457200" y="1073150"/>
            <a:ext cx="8229600" cy="434975"/>
          </a:xfrm>
          <a:prstGeom prst="rect">
            <a:avLst/>
          </a:prstGeom>
        </p:spPr>
        <p:txBody>
          <a:bodyPr/>
          <a:lstStyle>
            <a:lvl1pPr>
              <a:spcBef>
                <a:spcPts val="0"/>
              </a:spcBef>
              <a:defRPr>
                <a:solidFill>
                  <a:schemeClr val="bg2">
                    <a:lumMod val="65000"/>
                    <a:lumOff val="35000"/>
                  </a:schemeClr>
                </a:solidFill>
              </a:defRPr>
            </a:lvl1pPr>
          </a:lstStyle>
          <a:p>
            <a:pPr lvl="0"/>
            <a:r>
              <a:rPr lang="en-US"/>
              <a:t>Edit Master text styles</a:t>
            </a:r>
          </a:p>
        </p:txBody>
      </p:sp>
    </p:spTree>
    <p:extLst>
      <p:ext uri="{BB962C8B-B14F-4D97-AF65-F5344CB8AC3E}">
        <p14:creationId xmlns:p14="http://schemas.microsoft.com/office/powerpoint/2010/main" val="262886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0" cy="301752"/>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62230" y="457200"/>
            <a:ext cx="8210282" cy="523220"/>
          </a:xfrm>
          <a:prstGeom prst="rect">
            <a:avLst/>
          </a:prstGeom>
        </p:spPr>
        <p:txBody>
          <a:bodyPr vert="horz" lIns="0" tIns="0" rIns="0" bIns="0" rtlCol="0" anchor="t" anchorCtr="0">
            <a:spAutoFit/>
          </a:bodyPr>
          <a:lstStyle/>
          <a:p>
            <a:r>
              <a:rPr lang="en-US"/>
              <a:t>Click to edit Master title style</a:t>
            </a:r>
            <a:endParaRPr lang="en-US" dirty="0"/>
          </a:p>
        </p:txBody>
      </p:sp>
      <p:sp>
        <p:nvSpPr>
          <p:cNvPr id="8" name="MasterTitle"/>
          <p:cNvSpPr txBox="1">
            <a:spLocks/>
          </p:cNvSpPr>
          <p:nvPr userDrawn="1"/>
        </p:nvSpPr>
        <p:spPr>
          <a:xfrm>
            <a:off x="4168223" y="6400802"/>
            <a:ext cx="4055396" cy="301750"/>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b="1" dirty="0">
                <a:solidFill>
                  <a:srgbClr val="525252"/>
                </a:solidFill>
                <a:latin typeface="Arial" panose="020B0604020202020204" pitchFamily="34" charset="0"/>
                <a:cs typeface="Arial" panose="020B0604020202020204" pitchFamily="34" charset="0"/>
              </a:rPr>
              <a:t>New York Outlook,</a:t>
            </a:r>
            <a:r>
              <a:rPr lang="en-US" sz="1200" b="1" baseline="0" dirty="0">
                <a:solidFill>
                  <a:srgbClr val="525252"/>
                </a:solidFill>
                <a:latin typeface="Arial" panose="020B0604020202020204" pitchFamily="34" charset="0"/>
                <a:cs typeface="Arial" panose="020B0604020202020204" pitchFamily="34" charset="0"/>
              </a:rPr>
              <a:t> October 2020</a:t>
            </a:r>
            <a:endParaRPr lang="en-US" sz="1200" b="1" dirty="0">
              <a:solidFill>
                <a:srgbClr val="525252"/>
              </a:solidFill>
              <a:latin typeface="Arial" panose="020B0604020202020204" pitchFamily="34" charset="0"/>
              <a:cs typeface="Arial" panose="020B0604020202020204" pitchFamily="34" charset="0"/>
            </a:endParaRPr>
          </a:p>
        </p:txBody>
      </p:sp>
      <p:sp>
        <p:nvSpPr>
          <p:cNvPr id="9" name="Rectangle 47"/>
          <p:cNvSpPr txBox="1">
            <a:spLocks noChangeArrowheads="1"/>
          </p:cNvSpPr>
          <p:nvPr userDrawn="1"/>
        </p:nvSpPr>
        <p:spPr bwMode="gray">
          <a:xfrm>
            <a:off x="8228044" y="6400800"/>
            <a:ext cx="458756" cy="301752"/>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l">
              <a:spcBef>
                <a:spcPct val="0"/>
              </a:spcBef>
              <a:defRPr sz="900">
                <a:solidFill>
                  <a:schemeClr val="tx1"/>
                </a:solidFill>
              </a:defRPr>
            </a:lvl1pPr>
          </a:lstStyle>
          <a:p>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fld id="{26BA2513-99A6-4249-8CA7-3700E62FDB97}" type="slidenum">
              <a:rPr lang="en-US" sz="1200" b="1" kern="1200" noProof="0" smtClean="0">
                <a:solidFill>
                  <a:srgbClr val="525252"/>
                </a:solidFill>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t>‹#›</a:t>
            </a:fld>
            <a:endParaRPr lang="en-US" sz="1200" b="1" kern="1200" noProof="0" dirty="0">
              <a:solidFill>
                <a:srgbClr val="525252"/>
              </a:solidFill>
              <a:latin typeface="Arial" panose="020B0604020202020204" pitchFamily="34" charset="0"/>
              <a:ea typeface="+mn-ea"/>
              <a:cs typeface="Arial" panose="020B0604020202020204" pitchFamily="34" charset="0"/>
            </a:endParaRPr>
          </a:p>
        </p:txBody>
      </p:sp>
      <p:sp>
        <p:nvSpPr>
          <p:cNvPr id="24" name="Text Placeholder 23"/>
          <p:cNvSpPr>
            <a:spLocks noGrp="1"/>
          </p:cNvSpPr>
          <p:nvPr>
            <p:ph type="body" idx="1"/>
          </p:nvPr>
        </p:nvSpPr>
        <p:spPr>
          <a:xfrm>
            <a:off x="457200" y="1828800"/>
            <a:ext cx="8229600" cy="42976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rotWithShape="1">
          <a:blip r:embed="rId16" cstate="print">
            <a:extLst>
              <a:ext uri="{28A0092B-C50C-407E-A947-70E740481C1C}">
                <a14:useLocalDpi xmlns:a14="http://schemas.microsoft.com/office/drawing/2010/main" val="0"/>
              </a:ext>
            </a:extLst>
          </a:blip>
          <a:srcRect t="1" r="26213" b="-2"/>
          <a:stretch/>
        </p:blipFill>
        <p:spPr>
          <a:xfrm>
            <a:off x="446541" y="6470431"/>
            <a:ext cx="1656579" cy="158969"/>
          </a:xfrm>
          <a:prstGeom prst="rect">
            <a:avLst/>
          </a:prstGeom>
        </p:spPr>
      </p:pic>
    </p:spTree>
    <p:extLst>
      <p:ext uri="{BB962C8B-B14F-4D97-AF65-F5344CB8AC3E}">
        <p14:creationId xmlns:p14="http://schemas.microsoft.com/office/powerpoint/2010/main" val="829175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59" r:id="rId12"/>
    <p:sldLayoutId id="2147483760" r:id="rId13"/>
    <p:sldLayoutId id="2147483761" r:id="rId14"/>
  </p:sldLayoutIdLst>
  <p:txStyles>
    <p:titleStyle>
      <a:lvl1pPr algn="l" defTabSz="914400" rtl="0" eaLnBrk="1" latinLnBrk="0" hangingPunct="1">
        <a:lnSpc>
          <a:spcPct val="100000"/>
        </a:lnSpc>
        <a:spcBef>
          <a:spcPct val="0"/>
        </a:spcBef>
        <a:buNone/>
        <a:defRPr sz="34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26B43"/>
          </p15:clr>
        </p15:guide>
        <p15:guide id="5" pos="5472">
          <p15:clr>
            <a:srgbClr val="F26B43"/>
          </p15:clr>
        </p15:guide>
        <p15:guide id="6" orient="horz" pos="4032">
          <p15:clr>
            <a:srgbClr val="F26B43"/>
          </p15:clr>
        </p15:guide>
        <p15:guide id="7" orient="horz" pos="3859">
          <p15:clr>
            <a:srgbClr val="F26B43"/>
          </p15:clr>
        </p15:guide>
        <p15:guide id="10" orient="horz" pos="950">
          <p15:clr>
            <a:srgbClr val="F26B43"/>
          </p15:clr>
        </p15:guide>
        <p15:guide id="11" orient="horz" pos="1080" userDrawn="1">
          <p15:clr>
            <a:srgbClr val="F26B43"/>
          </p15:clr>
        </p15:guide>
        <p15:guide id="16" orient="horz" pos="3600" userDrawn="1">
          <p15:clr>
            <a:srgbClr val="F26B43"/>
          </p15:clr>
        </p15:guide>
        <p15:guide id="17" orient="horz" pos="4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1242060" y="6367983"/>
            <a:ext cx="1264920" cy="44291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userDrawn="1"/>
        </p:nvSpPr>
        <p:spPr>
          <a:xfrm>
            <a:off x="0" y="6400800"/>
            <a:ext cx="9144000" cy="301752"/>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47"/>
          <p:cNvSpPr txBox="1">
            <a:spLocks noChangeArrowheads="1"/>
          </p:cNvSpPr>
          <p:nvPr userDrawn="1"/>
        </p:nvSpPr>
        <p:spPr bwMode="gray">
          <a:xfrm>
            <a:off x="8228044" y="6400800"/>
            <a:ext cx="458756" cy="301752"/>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l">
              <a:spcBef>
                <a:spcPct val="0"/>
              </a:spcBef>
              <a:defRPr sz="900">
                <a:solidFill>
                  <a:schemeClr val="tx1"/>
                </a:solidFill>
              </a:defRPr>
            </a:lvl1pPr>
          </a:lstStyle>
          <a:p>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fld id="{26BA2513-99A6-4249-8CA7-3700E62FDB97}" type="slidenum">
              <a:rPr lang="en-US" sz="1200" b="1" kern="1200" noProof="0" smtClean="0">
                <a:solidFill>
                  <a:srgbClr val="525252"/>
                </a:solidFill>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t>‹#›</a:t>
            </a:fld>
            <a:endParaRPr lang="en-US" sz="1200" b="1" kern="1200" noProof="0" dirty="0">
              <a:solidFill>
                <a:srgbClr val="525252"/>
              </a:solidFill>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val="0"/>
              </a:ext>
            </a:extLst>
          </a:blip>
          <a:srcRect t="1" r="26213" b="-2"/>
          <a:stretch/>
        </p:blipFill>
        <p:spPr>
          <a:xfrm>
            <a:off x="446541" y="6470431"/>
            <a:ext cx="1656579" cy="158969"/>
          </a:xfrm>
          <a:prstGeom prst="rect">
            <a:avLst/>
          </a:prstGeom>
        </p:spPr>
      </p:pic>
    </p:spTree>
    <p:extLst>
      <p:ext uri="{BB962C8B-B14F-4D97-AF65-F5344CB8AC3E}">
        <p14:creationId xmlns:p14="http://schemas.microsoft.com/office/powerpoint/2010/main" val="165320793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hf hdr="0" ftr="0" dt="0"/>
  <p:txStyles>
    <p:titleStyle>
      <a:lvl1pPr algn="l" rtl="0" eaLnBrk="1" fontAlgn="base" hangingPunct="1">
        <a:lnSpc>
          <a:spcPct val="85000"/>
        </a:lnSpc>
        <a:spcBef>
          <a:spcPct val="0"/>
        </a:spcBef>
        <a:spcAft>
          <a:spcPct val="0"/>
        </a:spcAft>
        <a:defRPr sz="2800" b="1">
          <a:solidFill>
            <a:schemeClr val="bg2"/>
          </a:solidFill>
          <a:latin typeface="+mj-lt"/>
          <a:ea typeface="+mj-ea"/>
          <a:cs typeface="+mj-cs"/>
        </a:defRPr>
      </a:lvl1pPr>
      <a:lvl2pPr algn="l" rtl="0" eaLnBrk="1" fontAlgn="base" hangingPunct="1">
        <a:lnSpc>
          <a:spcPct val="85000"/>
        </a:lnSpc>
        <a:spcBef>
          <a:spcPct val="0"/>
        </a:spcBef>
        <a:spcAft>
          <a:spcPct val="0"/>
        </a:spcAft>
        <a:defRPr sz="2800" b="1">
          <a:solidFill>
            <a:schemeClr val="bg2"/>
          </a:solidFill>
          <a:latin typeface="Arial" charset="0"/>
        </a:defRPr>
      </a:lvl2pPr>
      <a:lvl3pPr algn="l" rtl="0" eaLnBrk="1" fontAlgn="base" hangingPunct="1">
        <a:lnSpc>
          <a:spcPct val="85000"/>
        </a:lnSpc>
        <a:spcBef>
          <a:spcPct val="0"/>
        </a:spcBef>
        <a:spcAft>
          <a:spcPct val="0"/>
        </a:spcAft>
        <a:defRPr sz="2800" b="1">
          <a:solidFill>
            <a:schemeClr val="bg2"/>
          </a:solidFill>
          <a:latin typeface="Arial" charset="0"/>
        </a:defRPr>
      </a:lvl3pPr>
      <a:lvl4pPr algn="l" rtl="0" eaLnBrk="1" fontAlgn="base" hangingPunct="1">
        <a:lnSpc>
          <a:spcPct val="85000"/>
        </a:lnSpc>
        <a:spcBef>
          <a:spcPct val="0"/>
        </a:spcBef>
        <a:spcAft>
          <a:spcPct val="0"/>
        </a:spcAft>
        <a:defRPr sz="2800" b="1">
          <a:solidFill>
            <a:schemeClr val="bg2"/>
          </a:solidFill>
          <a:latin typeface="Arial" charset="0"/>
        </a:defRPr>
      </a:lvl4pPr>
      <a:lvl5pPr algn="l" rtl="0" eaLnBrk="1" fontAlgn="base" hangingPunct="1">
        <a:lnSpc>
          <a:spcPct val="85000"/>
        </a:lnSpc>
        <a:spcBef>
          <a:spcPct val="0"/>
        </a:spcBef>
        <a:spcAft>
          <a:spcPct val="0"/>
        </a:spcAft>
        <a:defRPr sz="2800" b="1">
          <a:solidFill>
            <a:schemeClr val="bg2"/>
          </a:solidFill>
          <a:latin typeface="Arial" charset="0"/>
        </a:defRPr>
      </a:lvl5pPr>
      <a:lvl6pPr marL="457200" algn="l" rtl="0" eaLnBrk="1" fontAlgn="base" hangingPunct="1">
        <a:lnSpc>
          <a:spcPct val="85000"/>
        </a:lnSpc>
        <a:spcBef>
          <a:spcPct val="0"/>
        </a:spcBef>
        <a:spcAft>
          <a:spcPct val="0"/>
        </a:spcAft>
        <a:defRPr sz="2800" b="1">
          <a:solidFill>
            <a:schemeClr val="bg2"/>
          </a:solidFill>
          <a:latin typeface="Arial" charset="0"/>
        </a:defRPr>
      </a:lvl6pPr>
      <a:lvl7pPr marL="914400" algn="l" rtl="0" eaLnBrk="1" fontAlgn="base" hangingPunct="1">
        <a:lnSpc>
          <a:spcPct val="85000"/>
        </a:lnSpc>
        <a:spcBef>
          <a:spcPct val="0"/>
        </a:spcBef>
        <a:spcAft>
          <a:spcPct val="0"/>
        </a:spcAft>
        <a:defRPr sz="2800" b="1">
          <a:solidFill>
            <a:schemeClr val="bg2"/>
          </a:solidFill>
          <a:latin typeface="Arial" charset="0"/>
        </a:defRPr>
      </a:lvl7pPr>
      <a:lvl8pPr marL="1371600" algn="l" rtl="0" eaLnBrk="1" fontAlgn="base" hangingPunct="1">
        <a:lnSpc>
          <a:spcPct val="85000"/>
        </a:lnSpc>
        <a:spcBef>
          <a:spcPct val="0"/>
        </a:spcBef>
        <a:spcAft>
          <a:spcPct val="0"/>
        </a:spcAft>
        <a:defRPr sz="2800" b="1">
          <a:solidFill>
            <a:schemeClr val="bg2"/>
          </a:solidFill>
          <a:latin typeface="Arial" charset="0"/>
        </a:defRPr>
      </a:lvl8pPr>
      <a:lvl9pPr marL="1828800" algn="l" rtl="0" eaLnBrk="1" fontAlgn="base" hangingPunct="1">
        <a:lnSpc>
          <a:spcPct val="85000"/>
        </a:lnSpc>
        <a:spcBef>
          <a:spcPct val="0"/>
        </a:spcBef>
        <a:spcAft>
          <a:spcPct val="0"/>
        </a:spcAft>
        <a:defRPr sz="2800" b="1">
          <a:solidFill>
            <a:schemeClr val="bg2"/>
          </a:solidFill>
          <a:latin typeface="Arial" charset="0"/>
        </a:defRPr>
      </a:lvl9pPr>
    </p:titleStyle>
    <p:bodyStyle>
      <a:lvl1pPr algn="l" rtl="0" eaLnBrk="1" fontAlgn="base" hangingPunct="1">
        <a:spcBef>
          <a:spcPct val="60000"/>
        </a:spcBef>
        <a:spcAft>
          <a:spcPct val="0"/>
        </a:spcAft>
        <a:buClr>
          <a:schemeClr val="folHlink"/>
        </a:buClr>
        <a:defRPr sz="2000">
          <a:solidFill>
            <a:schemeClr val="tx1"/>
          </a:solidFill>
          <a:latin typeface="+mn-lt"/>
          <a:ea typeface="+mn-ea"/>
          <a:cs typeface="+mn-cs"/>
        </a:defRPr>
      </a:lvl1pPr>
      <a:lvl2pPr marL="230188" indent="-228600" algn="l" rtl="0" eaLnBrk="1" fontAlgn="base" hangingPunct="1">
        <a:spcBef>
          <a:spcPct val="30000"/>
        </a:spcBef>
        <a:spcAft>
          <a:spcPct val="0"/>
        </a:spcAft>
        <a:buClr>
          <a:srgbClr val="46BEF5"/>
        </a:buClr>
        <a:buFont typeface="Arial" charset="0"/>
        <a:buChar char="»"/>
        <a:defRPr sz="2000">
          <a:solidFill>
            <a:schemeClr val="tx1"/>
          </a:solidFill>
          <a:latin typeface="+mn-lt"/>
        </a:defRPr>
      </a:lvl2pPr>
      <a:lvl3pPr marL="455613" indent="-223838" algn="l" rtl="0" eaLnBrk="1" fontAlgn="base" hangingPunct="1">
        <a:spcBef>
          <a:spcPct val="40000"/>
        </a:spcBef>
        <a:spcAft>
          <a:spcPct val="0"/>
        </a:spcAft>
        <a:buClr>
          <a:srgbClr val="46BEF5"/>
        </a:buClr>
        <a:buFont typeface="Arial" charset="0"/>
        <a:buChar char="–"/>
        <a:defRPr sz="1600">
          <a:solidFill>
            <a:schemeClr val="tx1"/>
          </a:solidFill>
          <a:latin typeface="+mn-lt"/>
        </a:defRPr>
      </a:lvl3pPr>
      <a:lvl4pPr marL="684213" indent="-227013" algn="l" rtl="0" eaLnBrk="1" fontAlgn="base" hangingPunct="1">
        <a:spcBef>
          <a:spcPct val="40000"/>
        </a:spcBef>
        <a:spcAft>
          <a:spcPct val="0"/>
        </a:spcAft>
        <a:buClr>
          <a:srgbClr val="46BEF5"/>
        </a:buClr>
        <a:buSzPct val="90000"/>
        <a:buFont typeface="Arial" charset="0"/>
        <a:buChar char="»"/>
        <a:defRPr sz="1200" baseline="0">
          <a:solidFill>
            <a:schemeClr val="tx1"/>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9.xml"/><Relationship Id="rId1" Type="http://schemas.openxmlformats.org/officeDocument/2006/relationships/slideLayout" Target="../slideLayouts/slideLayout20.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807411"/>
            <a:ext cx="9144000" cy="2170176"/>
          </a:xfrm>
          <a:noFill/>
        </p:spPr>
        <p:txBody>
          <a:bodyPr vert="horz" wrap="square" lIns="457200" tIns="457200" rIns="457200" bIns="457200" rtlCol="0" anchor="ctr" anchorCtr="0">
            <a:noAutofit/>
          </a:bodyPr>
          <a:lstStyle>
            <a:lvl1pPr>
              <a:defRPr lang="en-US" sz="4400" dirty="0">
                <a:solidFill>
                  <a:schemeClr val="bg1"/>
                </a:solidFill>
                <a:latin typeface="+mj-lt"/>
                <a:cs typeface="+mj-cs"/>
              </a:defRPr>
            </a:lvl1pPr>
          </a:lstStyle>
          <a:p>
            <a:pPr lvl="0"/>
            <a:r>
              <a:rPr lang="en-US" dirty="0">
                <a:solidFill>
                  <a:srgbClr val="FFFFFF"/>
                </a:solidFill>
              </a:rPr>
              <a:t>The New York Outlook</a:t>
            </a:r>
          </a:p>
        </p:txBody>
      </p:sp>
      <p:sp>
        <p:nvSpPr>
          <p:cNvPr id="3" name="Text Placeholder 2"/>
          <p:cNvSpPr>
            <a:spLocks noGrp="1"/>
          </p:cNvSpPr>
          <p:nvPr>
            <p:ph type="body" sz="quarter" idx="10"/>
          </p:nvPr>
        </p:nvSpPr>
        <p:spPr/>
        <p:txBody>
          <a:bodyPr/>
          <a:lstStyle/>
          <a:p>
            <a:r>
              <a:rPr lang="en-US" dirty="0"/>
              <a:t>Adam Kamins, </a:t>
            </a:r>
            <a:r>
              <a:rPr lang="en-US" b="0" dirty="0"/>
              <a:t>Director</a:t>
            </a:r>
          </a:p>
        </p:txBody>
      </p:sp>
      <p:sp>
        <p:nvSpPr>
          <p:cNvPr id="7" name="Text Placeholder 6"/>
          <p:cNvSpPr>
            <a:spLocks noGrp="1"/>
          </p:cNvSpPr>
          <p:nvPr>
            <p:ph type="body" sz="quarter" idx="11"/>
          </p:nvPr>
        </p:nvSpPr>
        <p:spPr>
          <a:xfrm>
            <a:off x="3801979" y="6257365"/>
            <a:ext cx="4884821" cy="159477"/>
          </a:xfrm>
        </p:spPr>
        <p:txBody>
          <a:bodyPr/>
          <a:lstStyle/>
          <a:p>
            <a:r>
              <a:rPr lang="en-US" dirty="0"/>
              <a:t>October 21, 2020</a:t>
            </a:r>
          </a:p>
        </p:txBody>
      </p:sp>
    </p:spTree>
    <p:extLst>
      <p:ext uri="{BB962C8B-B14F-4D97-AF65-F5344CB8AC3E}">
        <p14:creationId xmlns:p14="http://schemas.microsoft.com/office/powerpoint/2010/main" val="122987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p:cNvSpPr txBox="1">
            <a:spLocks noChangeArrowheads="1"/>
          </p:cNvSpPr>
          <p:nvPr/>
        </p:nvSpPr>
        <p:spPr bwMode="gray">
          <a:xfrm>
            <a:off x="444500" y="1057274"/>
            <a:ext cx="8226425" cy="454025"/>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mn-cs"/>
              </a:rPr>
              <a:t>1-yr vs. 3-mo performance (3-mo</a:t>
            </a:r>
            <a:r>
              <a:rPr lang="en-US" sz="2200" dirty="0">
                <a:solidFill>
                  <a:srgbClr val="000000"/>
                </a:solidFill>
                <a:latin typeface="Arial" charset="0"/>
              </a:rPr>
              <a:t> </a:t>
            </a:r>
            <a:r>
              <a:rPr kumimoji="0" lang="en-US" sz="2200" b="0" i="0" u="none" strike="noStrike" kern="1200" cap="none" spc="0" normalizeH="0" baseline="0" noProof="0" dirty="0">
                <a:ln>
                  <a:noFill/>
                </a:ln>
                <a:solidFill>
                  <a:srgbClr val="000000"/>
                </a:solidFill>
                <a:effectLst/>
                <a:uLnTx/>
                <a:uFillTx/>
                <a:latin typeface="Arial" charset="0"/>
                <a:ea typeface="+mn-ea"/>
                <a:cs typeface="+mn-cs"/>
              </a:rPr>
              <a:t>MA)</a:t>
            </a:r>
          </a:p>
        </p:txBody>
      </p:sp>
      <p:sp>
        <p:nvSpPr>
          <p:cNvPr id="102793" name="Text Box 393"/>
          <p:cNvSpPr txBox="1">
            <a:spLocks noChangeArrowheads="1"/>
          </p:cNvSpPr>
          <p:nvPr/>
        </p:nvSpPr>
        <p:spPr bwMode="auto">
          <a:xfrm>
            <a:off x="620713" y="1708150"/>
            <a:ext cx="1270000" cy="27463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Middle Atlantic</a:t>
            </a:r>
          </a:p>
        </p:txBody>
      </p:sp>
      <p:sp>
        <p:nvSpPr>
          <p:cNvPr id="102794" name="Text Box 394"/>
          <p:cNvSpPr txBox="1">
            <a:spLocks noChangeArrowheads="1"/>
          </p:cNvSpPr>
          <p:nvPr/>
        </p:nvSpPr>
        <p:spPr bwMode="auto">
          <a:xfrm>
            <a:off x="622300" y="1936750"/>
            <a:ext cx="1143000" cy="27463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New England</a:t>
            </a:r>
          </a:p>
        </p:txBody>
      </p:sp>
      <p:sp>
        <p:nvSpPr>
          <p:cNvPr id="102795" name="Text Box 395"/>
          <p:cNvSpPr txBox="1">
            <a:spLocks noChangeArrowheads="1"/>
          </p:cNvSpPr>
          <p:nvPr/>
        </p:nvSpPr>
        <p:spPr bwMode="auto">
          <a:xfrm>
            <a:off x="623888" y="2165350"/>
            <a:ext cx="1219200" cy="27463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South Atlantic</a:t>
            </a:r>
          </a:p>
        </p:txBody>
      </p:sp>
      <p:sp>
        <p:nvSpPr>
          <p:cNvPr id="18" name="Oval 362"/>
          <p:cNvSpPr>
            <a:spLocks noChangeArrowheads="1"/>
          </p:cNvSpPr>
          <p:nvPr/>
        </p:nvSpPr>
        <p:spPr bwMode="auto">
          <a:xfrm>
            <a:off x="457200" y="1781175"/>
            <a:ext cx="152400" cy="152400"/>
          </a:xfrm>
          <a:prstGeom prst="ellipse">
            <a:avLst/>
          </a:prstGeom>
          <a:solidFill>
            <a:srgbClr val="0028A0"/>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364"/>
          <p:cNvSpPr>
            <a:spLocks noChangeArrowheads="1"/>
          </p:cNvSpPr>
          <p:nvPr/>
        </p:nvSpPr>
        <p:spPr bwMode="auto">
          <a:xfrm>
            <a:off x="458788" y="2009775"/>
            <a:ext cx="152400" cy="152400"/>
          </a:xfrm>
          <a:prstGeom prst="ellipse">
            <a:avLst/>
          </a:prstGeom>
          <a:solidFill>
            <a:srgbClr val="78BE20"/>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Oval 366"/>
          <p:cNvSpPr>
            <a:spLocks noChangeArrowheads="1"/>
          </p:cNvSpPr>
          <p:nvPr/>
        </p:nvSpPr>
        <p:spPr bwMode="auto">
          <a:xfrm>
            <a:off x="460375" y="2238375"/>
            <a:ext cx="152400" cy="152400"/>
          </a:xfrm>
          <a:prstGeom prst="ellipse">
            <a:avLst/>
          </a:prstGeom>
          <a:solidFill>
            <a:srgbClr val="E35205"/>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85" y="2434514"/>
            <a:ext cx="2762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365"/>
          <p:cNvSpPr txBox="1">
            <a:spLocks noChangeArrowheads="1"/>
          </p:cNvSpPr>
          <p:nvPr/>
        </p:nvSpPr>
        <p:spPr bwMode="auto">
          <a:xfrm>
            <a:off x="635952" y="2424750"/>
            <a:ext cx="1167307" cy="276999"/>
          </a:xfrm>
          <a:prstGeom prst="rect">
            <a:avLst/>
          </a:prstGeom>
          <a:noFill/>
          <a:ln w="9525">
            <a:noFill/>
            <a:miter lim="800000"/>
            <a:headEnd/>
            <a:tailEnd/>
          </a:ln>
          <a:effectLst/>
        </p:spPr>
        <p:txBody>
          <a:bodyPr wrap="none">
            <a:spAutoFit/>
          </a:bodyPr>
          <a:lstStyle>
            <a:defPPr>
              <a:defRPr lang="en-US"/>
            </a:defPPr>
            <a:lvl1pPr algn="ctr" rtl="0" fontAlgn="base">
              <a:spcBef>
                <a:spcPct val="50000"/>
              </a:spcBef>
              <a:spcAft>
                <a:spcPct val="0"/>
              </a:spcAft>
              <a:defRPr kern="1200">
                <a:solidFill>
                  <a:schemeClr val="tx1"/>
                </a:solidFill>
                <a:latin typeface="Arial" charset="0"/>
                <a:ea typeface="+mn-ea"/>
                <a:cs typeface="+mn-cs"/>
              </a:defRPr>
            </a:lvl1pPr>
            <a:lvl2pPr marL="457200" algn="ctr" rtl="0" fontAlgn="base">
              <a:spcBef>
                <a:spcPct val="50000"/>
              </a:spcBef>
              <a:spcAft>
                <a:spcPct val="0"/>
              </a:spcAft>
              <a:defRPr kern="1200">
                <a:solidFill>
                  <a:schemeClr val="tx1"/>
                </a:solidFill>
                <a:latin typeface="Arial" charset="0"/>
                <a:ea typeface="+mn-ea"/>
                <a:cs typeface="+mn-cs"/>
              </a:defRPr>
            </a:lvl2pPr>
            <a:lvl3pPr marL="914400" algn="ctr" rtl="0" fontAlgn="base">
              <a:spcBef>
                <a:spcPct val="50000"/>
              </a:spcBef>
              <a:spcAft>
                <a:spcPct val="0"/>
              </a:spcAft>
              <a:defRPr kern="1200">
                <a:solidFill>
                  <a:schemeClr val="tx1"/>
                </a:solidFill>
                <a:latin typeface="Arial" charset="0"/>
                <a:ea typeface="+mn-ea"/>
                <a:cs typeface="+mn-cs"/>
              </a:defRPr>
            </a:lvl3pPr>
            <a:lvl4pPr marL="1371600" algn="ctr" rtl="0" fontAlgn="base">
              <a:spcBef>
                <a:spcPct val="50000"/>
              </a:spcBef>
              <a:spcAft>
                <a:spcPct val="0"/>
              </a:spcAft>
              <a:defRPr kern="1200">
                <a:solidFill>
                  <a:schemeClr val="tx1"/>
                </a:solidFill>
                <a:latin typeface="Arial" charset="0"/>
                <a:ea typeface="+mn-ea"/>
                <a:cs typeface="+mn-cs"/>
              </a:defRPr>
            </a:lvl4pPr>
            <a:lvl5pPr marL="1828800" algn="ctr"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United States</a:t>
            </a:r>
          </a:p>
        </p:txBody>
      </p:sp>
      <p:sp>
        <p:nvSpPr>
          <p:cNvPr id="16" name="Text Box 11"/>
          <p:cNvSpPr txBox="1">
            <a:spLocks noChangeArrowheads="1"/>
          </p:cNvSpPr>
          <p:nvPr/>
        </p:nvSpPr>
        <p:spPr bwMode="gray">
          <a:xfrm>
            <a:off x="44450" y="1435100"/>
            <a:ext cx="1828800" cy="336550"/>
          </a:xfrm>
          <a:prstGeom prst="rect">
            <a:avLst/>
          </a:prstGeom>
          <a:noFill/>
          <a:ln w="9525" algn="ctr">
            <a:noFill/>
            <a:miter lim="800000"/>
            <a:headEnd/>
            <a:tailEnd type="none" w="med" len="lg"/>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Improving</a:t>
            </a:r>
          </a:p>
        </p:txBody>
      </p:sp>
      <p:sp>
        <p:nvSpPr>
          <p:cNvPr id="21" name="Text Box 12"/>
          <p:cNvSpPr txBox="1">
            <a:spLocks noChangeArrowheads="1"/>
          </p:cNvSpPr>
          <p:nvPr/>
        </p:nvSpPr>
        <p:spPr bwMode="gray">
          <a:xfrm>
            <a:off x="7243763" y="1422400"/>
            <a:ext cx="1828800" cy="336550"/>
          </a:xfrm>
          <a:prstGeom prst="rect">
            <a:avLst/>
          </a:prstGeom>
          <a:noFill/>
          <a:ln w="9525" algn="ctr">
            <a:noFill/>
            <a:miter lim="800000"/>
            <a:headEnd/>
            <a:tailEnd type="none" w="med" len="lg"/>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Expanding</a:t>
            </a:r>
          </a:p>
        </p:txBody>
      </p:sp>
      <p:sp>
        <p:nvSpPr>
          <p:cNvPr id="22" name="Text Box 9"/>
          <p:cNvSpPr txBox="1">
            <a:spLocks noChangeArrowheads="1"/>
          </p:cNvSpPr>
          <p:nvPr/>
        </p:nvSpPr>
        <p:spPr bwMode="gray">
          <a:xfrm>
            <a:off x="123825" y="5440680"/>
            <a:ext cx="1828800" cy="336550"/>
          </a:xfrm>
          <a:prstGeom prst="rect">
            <a:avLst/>
          </a:prstGeom>
          <a:noFill/>
          <a:ln w="9525" algn="ctr">
            <a:noFill/>
            <a:miter lim="800000"/>
            <a:headEnd/>
            <a:tailEnd type="none" w="med" len="lg"/>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Contracting</a:t>
            </a:r>
          </a:p>
        </p:txBody>
      </p:sp>
      <p:sp>
        <p:nvSpPr>
          <p:cNvPr id="23" name="Text Box 10"/>
          <p:cNvSpPr txBox="1">
            <a:spLocks noChangeArrowheads="1"/>
          </p:cNvSpPr>
          <p:nvPr/>
        </p:nvSpPr>
        <p:spPr bwMode="gray">
          <a:xfrm>
            <a:off x="7521575" y="5440680"/>
            <a:ext cx="1524000" cy="336550"/>
          </a:xfrm>
          <a:prstGeom prst="rect">
            <a:avLst/>
          </a:prstGeom>
          <a:noFill/>
          <a:ln w="9525" algn="ctr">
            <a:noFill/>
            <a:miter lim="800000"/>
            <a:headEnd/>
            <a:tailEnd type="none" w="med" len="lg"/>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Slipping</a:t>
            </a:r>
          </a:p>
        </p:txBody>
      </p:sp>
      <p:sp>
        <p:nvSpPr>
          <p:cNvPr id="24" name="Text Box 14"/>
          <p:cNvSpPr txBox="1">
            <a:spLocks noChangeArrowheads="1"/>
          </p:cNvSpPr>
          <p:nvPr/>
        </p:nvSpPr>
        <p:spPr bwMode="gray">
          <a:xfrm>
            <a:off x="3262312" y="5647660"/>
            <a:ext cx="2590800" cy="336550"/>
          </a:xfrm>
          <a:prstGeom prst="rect">
            <a:avLst/>
          </a:prstGeom>
          <a:noFill/>
          <a:ln w="9525" algn="ctr">
            <a:noFill/>
            <a:miter lim="800000"/>
            <a:headEnd/>
            <a:tailEnd type="none" w="med" len="lg"/>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 change yr ago</a:t>
            </a:r>
          </a:p>
        </p:txBody>
      </p:sp>
      <p:sp>
        <p:nvSpPr>
          <p:cNvPr id="25" name="Text Box 16"/>
          <p:cNvSpPr txBox="1">
            <a:spLocks noChangeArrowheads="1"/>
          </p:cNvSpPr>
          <p:nvPr/>
        </p:nvSpPr>
        <p:spPr bwMode="gray">
          <a:xfrm>
            <a:off x="457200" y="5961888"/>
            <a:ext cx="8305800" cy="182562"/>
          </a:xfrm>
          <a:prstGeom prst="rect">
            <a:avLst/>
          </a:prstGeom>
          <a:noFill/>
          <a:ln w="9525">
            <a:noFill/>
            <a:miter lim="800000"/>
            <a:headEnd/>
            <a:tailEnd/>
          </a:ln>
          <a:effectLst/>
        </p:spPr>
        <p:txBody>
          <a:bodyPr lIns="0" tIns="0" rIns="0" bIns="0" anchor="b">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Note: Size reflects relative total employment</a:t>
            </a:r>
          </a:p>
        </p:txBody>
      </p:sp>
      <p:sp>
        <p:nvSpPr>
          <p:cNvPr id="26" name="Text Box 12"/>
          <p:cNvSpPr txBox="1">
            <a:spLocks noChangeArrowheads="1"/>
          </p:cNvSpPr>
          <p:nvPr/>
        </p:nvSpPr>
        <p:spPr bwMode="gray">
          <a:xfrm rot="10800000">
            <a:off x="337459" y="2708443"/>
            <a:ext cx="428625" cy="2819400"/>
          </a:xfrm>
          <a:prstGeom prst="rect">
            <a:avLst/>
          </a:prstGeom>
          <a:noFill/>
          <a:ln w="9525" algn="ctr">
            <a:noFill/>
            <a:miter lim="800000"/>
            <a:headEnd/>
            <a:tailEnd type="none" w="med" len="lg"/>
          </a:ln>
          <a:effectLst/>
        </p:spPr>
        <p:txBody>
          <a:bodyPr vert="eaVert">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Annualized 3-mo % change</a:t>
            </a:r>
          </a:p>
        </p:txBody>
      </p:sp>
      <p:graphicFrame>
        <p:nvGraphicFramePr>
          <p:cNvPr id="27" name="Object 16">
            <a:extLst>
              <a:ext uri="{FF2B5EF4-FFF2-40B4-BE49-F238E27FC236}">
                <a16:creationId xmlns:a16="http://schemas.microsoft.com/office/drawing/2014/main" id="{FECD1FE2-1540-4EC3-B7A7-055587A6C872}"/>
              </a:ext>
            </a:extLst>
          </p:cNvPr>
          <p:cNvGraphicFramePr>
            <a:graphicFrameLocks noChangeAspect="1"/>
          </p:cNvGraphicFramePr>
          <p:nvPr/>
        </p:nvGraphicFramePr>
        <p:xfrm>
          <a:off x="553719" y="1596135"/>
          <a:ext cx="8036560" cy="4086352"/>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88113E6E-437C-421A-9F33-6F69BBD9F696}"/>
              </a:ext>
            </a:extLst>
          </p:cNvPr>
          <p:cNvCxnSpPr>
            <a:cxnSpLocks/>
          </p:cNvCxnSpPr>
          <p:nvPr/>
        </p:nvCxnSpPr>
        <p:spPr bwMode="auto">
          <a:xfrm flipV="1">
            <a:off x="2568119" y="3653028"/>
            <a:ext cx="5725489" cy="2331182"/>
          </a:xfrm>
          <a:prstGeom prst="line">
            <a:avLst/>
          </a:prstGeom>
          <a:solidFill>
            <a:schemeClr val="accent1"/>
          </a:solidFill>
          <a:ln w="9652" cap="flat" cmpd="sng" algn="ctr">
            <a:solidFill>
              <a:schemeClr val="tx1"/>
            </a:solidFill>
            <a:prstDash val="solid"/>
            <a:round/>
            <a:headEnd type="none" w="med" len="med"/>
            <a:tailEnd type="none" w="sm" len="sm"/>
          </a:ln>
          <a:effectLst/>
        </p:spPr>
      </p:cxnSp>
      <p:sp>
        <p:nvSpPr>
          <p:cNvPr id="4" name="Interim Date Label">
            <a:extLst>
              <a:ext uri="{FF2B5EF4-FFF2-40B4-BE49-F238E27FC236}">
                <a16:creationId xmlns:a16="http://schemas.microsoft.com/office/drawing/2014/main" id="{8DF4FFD5-C366-4D63-9027-8B01AE020AC5}"/>
              </a:ext>
            </a:extLst>
          </p:cNvPr>
          <p:cNvSpPr txBox="1"/>
          <p:nvPr/>
        </p:nvSpPr>
        <p:spPr>
          <a:xfrm>
            <a:off x="7375766" y="1014984"/>
            <a:ext cx="1393330" cy="430887"/>
          </a:xfrm>
          <a:prstGeom prst="rect">
            <a:avLst/>
          </a:prstGeom>
          <a:noFill/>
        </p:spPr>
        <p:txBody>
          <a:bodyPr vert="horz" wrap="none" rtlCol="0">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Aug 2020</a:t>
            </a:r>
          </a:p>
        </p:txBody>
      </p:sp>
      <p:sp>
        <p:nvSpPr>
          <p:cNvPr id="5" name="New York_InterimBubble">
            <a:extLst>
              <a:ext uri="{FF2B5EF4-FFF2-40B4-BE49-F238E27FC236}">
                <a16:creationId xmlns:a16="http://schemas.microsoft.com/office/drawing/2014/main" id="{CDD0EAC0-5DB1-4AD5-A141-56D8D3346CDD}"/>
              </a:ext>
            </a:extLst>
          </p:cNvPr>
          <p:cNvSpPr/>
          <p:nvPr/>
        </p:nvSpPr>
        <p:spPr bwMode="auto">
          <a:xfrm>
            <a:off x="608014" y="4780461"/>
            <a:ext cx="565008" cy="565007"/>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282504" h="282504"/>
            <a:bevelB w="282504" h="282504"/>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New York_InterimLabel">
            <a:extLst>
              <a:ext uri="{FF2B5EF4-FFF2-40B4-BE49-F238E27FC236}">
                <a16:creationId xmlns:a16="http://schemas.microsoft.com/office/drawing/2014/main" id="{DDEB448F-29E2-47A4-B4BC-2D7692AD9180}"/>
              </a:ext>
            </a:extLst>
          </p:cNvPr>
          <p:cNvSpPr txBox="1"/>
          <p:nvPr/>
        </p:nvSpPr>
        <p:spPr>
          <a:xfrm>
            <a:off x="1055281" y="5123196"/>
            <a:ext cx="871008"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New York</a:t>
            </a:r>
          </a:p>
        </p:txBody>
      </p:sp>
      <p:sp>
        <p:nvSpPr>
          <p:cNvPr id="7" name="Pennsylvania_InterimBubble">
            <a:extLst>
              <a:ext uri="{FF2B5EF4-FFF2-40B4-BE49-F238E27FC236}">
                <a16:creationId xmlns:a16="http://schemas.microsoft.com/office/drawing/2014/main" id="{E6E57DA6-77B5-4893-8728-28DF5BDE6319}"/>
              </a:ext>
            </a:extLst>
          </p:cNvPr>
          <p:cNvSpPr/>
          <p:nvPr/>
        </p:nvSpPr>
        <p:spPr bwMode="auto">
          <a:xfrm>
            <a:off x="2737471" y="2654392"/>
            <a:ext cx="455319" cy="455320"/>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227660" h="227660"/>
            <a:bevelB w="227660" h="227660"/>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Pennsylvania_InterimLabel">
            <a:extLst>
              <a:ext uri="{FF2B5EF4-FFF2-40B4-BE49-F238E27FC236}">
                <a16:creationId xmlns:a16="http://schemas.microsoft.com/office/drawing/2014/main" id="{4BECE108-2C0A-489A-8B1A-A930555F9C62}"/>
              </a:ext>
            </a:extLst>
          </p:cNvPr>
          <p:cNvSpPr txBox="1"/>
          <p:nvPr/>
        </p:nvSpPr>
        <p:spPr>
          <a:xfrm>
            <a:off x="1993419" y="2316134"/>
            <a:ext cx="1167307"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Pennsylvania</a:t>
            </a:r>
          </a:p>
        </p:txBody>
      </p:sp>
      <p:sp>
        <p:nvSpPr>
          <p:cNvPr id="9" name="New Jersey_InterimBubble">
            <a:extLst>
              <a:ext uri="{FF2B5EF4-FFF2-40B4-BE49-F238E27FC236}">
                <a16:creationId xmlns:a16="http://schemas.microsoft.com/office/drawing/2014/main" id="{6BF8E7E6-55F7-4864-9225-B81DFB7E2CD7}"/>
              </a:ext>
            </a:extLst>
          </p:cNvPr>
          <p:cNvSpPr/>
          <p:nvPr/>
        </p:nvSpPr>
        <p:spPr bwMode="auto">
          <a:xfrm>
            <a:off x="1968744" y="3223499"/>
            <a:ext cx="376759" cy="376758"/>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88379" h="188379"/>
            <a:bevelB w="188379" h="188379"/>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New Jersey_InterimLabel">
            <a:extLst>
              <a:ext uri="{FF2B5EF4-FFF2-40B4-BE49-F238E27FC236}">
                <a16:creationId xmlns:a16="http://schemas.microsoft.com/office/drawing/2014/main" id="{1A663E11-222D-425C-9067-6E7E0CB7899F}"/>
              </a:ext>
            </a:extLst>
          </p:cNvPr>
          <p:cNvSpPr txBox="1"/>
          <p:nvPr/>
        </p:nvSpPr>
        <p:spPr>
          <a:xfrm>
            <a:off x="972537" y="3436877"/>
            <a:ext cx="1027845"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New Jersey</a:t>
            </a:r>
          </a:p>
        </p:txBody>
      </p:sp>
      <p:sp>
        <p:nvSpPr>
          <p:cNvPr id="11" name="Massachusetts_InterimBubble">
            <a:extLst>
              <a:ext uri="{FF2B5EF4-FFF2-40B4-BE49-F238E27FC236}">
                <a16:creationId xmlns:a16="http://schemas.microsoft.com/office/drawing/2014/main" id="{90FF4F51-D38D-44AE-ABC7-D3EC111B365E}"/>
              </a:ext>
            </a:extLst>
          </p:cNvPr>
          <p:cNvSpPr/>
          <p:nvPr/>
        </p:nvSpPr>
        <p:spPr bwMode="auto">
          <a:xfrm>
            <a:off x="1388187" y="4430365"/>
            <a:ext cx="349884" cy="349884"/>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74942" h="174942"/>
            <a:bevelB w="174942" h="174942"/>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Massachusetts_InterimLabel">
            <a:extLst>
              <a:ext uri="{FF2B5EF4-FFF2-40B4-BE49-F238E27FC236}">
                <a16:creationId xmlns:a16="http://schemas.microsoft.com/office/drawing/2014/main" id="{10FC60DA-0D72-4719-A9F6-C00CB3122CAD}"/>
              </a:ext>
            </a:extLst>
          </p:cNvPr>
          <p:cNvSpPr txBox="1"/>
          <p:nvPr/>
        </p:nvSpPr>
        <p:spPr>
          <a:xfrm>
            <a:off x="1647286" y="4662729"/>
            <a:ext cx="1284326"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Massachusetts</a:t>
            </a:r>
          </a:p>
        </p:txBody>
      </p:sp>
      <p:sp>
        <p:nvSpPr>
          <p:cNvPr id="28" name="Maryland_InterimBubble">
            <a:extLst>
              <a:ext uri="{FF2B5EF4-FFF2-40B4-BE49-F238E27FC236}">
                <a16:creationId xmlns:a16="http://schemas.microsoft.com/office/drawing/2014/main" id="{1FBFE4C2-0783-45AF-84CC-94E368740860}"/>
              </a:ext>
            </a:extLst>
          </p:cNvPr>
          <p:cNvSpPr/>
          <p:nvPr/>
        </p:nvSpPr>
        <p:spPr bwMode="auto">
          <a:xfrm>
            <a:off x="3500017" y="3478470"/>
            <a:ext cx="310390" cy="310391"/>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155195" h="155195"/>
            <a:bevelB w="155195" h="155195"/>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 name="Maryland_InterimLabel">
            <a:extLst>
              <a:ext uri="{FF2B5EF4-FFF2-40B4-BE49-F238E27FC236}">
                <a16:creationId xmlns:a16="http://schemas.microsoft.com/office/drawing/2014/main" id="{2BE8C5BB-7A20-4CEA-905E-68BFBD603C37}"/>
              </a:ext>
            </a:extLst>
          </p:cNvPr>
          <p:cNvSpPr txBox="1"/>
          <p:nvPr/>
        </p:nvSpPr>
        <p:spPr>
          <a:xfrm>
            <a:off x="3756625" y="3657758"/>
            <a:ext cx="859531"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Maryland</a:t>
            </a:r>
          </a:p>
        </p:txBody>
      </p:sp>
      <p:sp>
        <p:nvSpPr>
          <p:cNvPr id="30" name="Connecticut_InterimBubble">
            <a:extLst>
              <a:ext uri="{FF2B5EF4-FFF2-40B4-BE49-F238E27FC236}">
                <a16:creationId xmlns:a16="http://schemas.microsoft.com/office/drawing/2014/main" id="{88FF49C6-7E1A-494F-87B2-CB7A913CD311}"/>
              </a:ext>
            </a:extLst>
          </p:cNvPr>
          <p:cNvSpPr/>
          <p:nvPr/>
        </p:nvSpPr>
        <p:spPr bwMode="auto">
          <a:xfrm>
            <a:off x="3163311" y="2375909"/>
            <a:ext cx="241309" cy="241309"/>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20655" h="120655"/>
            <a:bevelB w="120655" h="120655"/>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 name="Connecticut_InterimLabel">
            <a:extLst>
              <a:ext uri="{FF2B5EF4-FFF2-40B4-BE49-F238E27FC236}">
                <a16:creationId xmlns:a16="http://schemas.microsoft.com/office/drawing/2014/main" id="{9B4E9CB8-DCDC-4A30-888F-48A664CF2D99}"/>
              </a:ext>
            </a:extLst>
          </p:cNvPr>
          <p:cNvSpPr txBox="1"/>
          <p:nvPr/>
        </p:nvSpPr>
        <p:spPr>
          <a:xfrm>
            <a:off x="3436880" y="2309987"/>
            <a:ext cx="1074333"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Connecticut</a:t>
            </a:r>
          </a:p>
        </p:txBody>
      </p:sp>
      <p:sp>
        <p:nvSpPr>
          <p:cNvPr id="102784" name="District Of Columbia_InterimBubble">
            <a:extLst>
              <a:ext uri="{FF2B5EF4-FFF2-40B4-BE49-F238E27FC236}">
                <a16:creationId xmlns:a16="http://schemas.microsoft.com/office/drawing/2014/main" id="{354D983D-8348-4BF1-8A55-584E59E8105E}"/>
              </a:ext>
            </a:extLst>
          </p:cNvPr>
          <p:cNvSpPr/>
          <p:nvPr/>
        </p:nvSpPr>
        <p:spPr bwMode="auto">
          <a:xfrm>
            <a:off x="3890787" y="5278942"/>
            <a:ext cx="166520" cy="166519"/>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83260" h="83260"/>
            <a:bevelB w="83260" h="83260"/>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785" name="District Of Columbia_InterimLabel">
            <a:extLst>
              <a:ext uri="{FF2B5EF4-FFF2-40B4-BE49-F238E27FC236}">
                <a16:creationId xmlns:a16="http://schemas.microsoft.com/office/drawing/2014/main" id="{1EA3BD64-AC0D-4863-A0A4-7F612E74CE59}"/>
              </a:ext>
            </a:extLst>
          </p:cNvPr>
          <p:cNvSpPr txBox="1"/>
          <p:nvPr/>
        </p:nvSpPr>
        <p:spPr>
          <a:xfrm>
            <a:off x="3974883" y="5330176"/>
            <a:ext cx="1648208"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District of Columbia</a:t>
            </a:r>
          </a:p>
        </p:txBody>
      </p:sp>
      <p:sp>
        <p:nvSpPr>
          <p:cNvPr id="102786" name="New Hampshire_InterimBubble">
            <a:extLst>
              <a:ext uri="{FF2B5EF4-FFF2-40B4-BE49-F238E27FC236}">
                <a16:creationId xmlns:a16="http://schemas.microsoft.com/office/drawing/2014/main" id="{06CEC3F7-DA70-43B9-9C57-5815A574D416}"/>
              </a:ext>
            </a:extLst>
          </p:cNvPr>
          <p:cNvSpPr/>
          <p:nvPr/>
        </p:nvSpPr>
        <p:spPr bwMode="auto">
          <a:xfrm>
            <a:off x="2731376" y="3266708"/>
            <a:ext cx="153042" cy="153043"/>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76521" h="76521"/>
            <a:bevelB w="76521" h="76521"/>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787" name="New Hampshire_InterimLabel">
            <a:extLst>
              <a:ext uri="{FF2B5EF4-FFF2-40B4-BE49-F238E27FC236}">
                <a16:creationId xmlns:a16="http://schemas.microsoft.com/office/drawing/2014/main" id="{F22BA82A-FC96-460F-A557-ACABACF42E49}"/>
              </a:ext>
            </a:extLst>
          </p:cNvPr>
          <p:cNvSpPr txBox="1"/>
          <p:nvPr/>
        </p:nvSpPr>
        <p:spPr>
          <a:xfrm>
            <a:off x="2950402" y="3114514"/>
            <a:ext cx="1337226"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New Hampshire</a:t>
            </a:r>
          </a:p>
        </p:txBody>
      </p:sp>
      <p:sp>
        <p:nvSpPr>
          <p:cNvPr id="102788" name="Maine_InterimBubble">
            <a:extLst>
              <a:ext uri="{FF2B5EF4-FFF2-40B4-BE49-F238E27FC236}">
                <a16:creationId xmlns:a16="http://schemas.microsoft.com/office/drawing/2014/main" id="{B0891DA7-0BED-4559-ACE1-701A04CECC66}"/>
              </a:ext>
            </a:extLst>
          </p:cNvPr>
          <p:cNvSpPr/>
          <p:nvPr/>
        </p:nvSpPr>
        <p:spPr bwMode="auto">
          <a:xfrm>
            <a:off x="2738691" y="3498485"/>
            <a:ext cx="147146" cy="147146"/>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73573" h="73573"/>
            <a:bevelB w="73573" h="73573"/>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789" name="Maine_InterimLabel">
            <a:extLst>
              <a:ext uri="{FF2B5EF4-FFF2-40B4-BE49-F238E27FC236}">
                <a16:creationId xmlns:a16="http://schemas.microsoft.com/office/drawing/2014/main" id="{4894116A-14CD-4E10-9D63-C6E5776CD35D}"/>
              </a:ext>
            </a:extLst>
          </p:cNvPr>
          <p:cNvSpPr txBox="1"/>
          <p:nvPr/>
        </p:nvSpPr>
        <p:spPr>
          <a:xfrm>
            <a:off x="2745237" y="3687359"/>
            <a:ext cx="620683"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Maine</a:t>
            </a:r>
          </a:p>
        </p:txBody>
      </p:sp>
      <p:sp>
        <p:nvSpPr>
          <p:cNvPr id="102790" name="Rhode Island_InterimBubble">
            <a:extLst>
              <a:ext uri="{FF2B5EF4-FFF2-40B4-BE49-F238E27FC236}">
                <a16:creationId xmlns:a16="http://schemas.microsoft.com/office/drawing/2014/main" id="{F72FBA57-1AFC-401D-9BB6-8976E4E55790}"/>
              </a:ext>
            </a:extLst>
          </p:cNvPr>
          <p:cNvSpPr/>
          <p:nvPr/>
        </p:nvSpPr>
        <p:spPr bwMode="auto">
          <a:xfrm>
            <a:off x="2942956" y="1897366"/>
            <a:ext cx="131701" cy="131701"/>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65851" h="65851"/>
            <a:bevelB w="65851" h="65851"/>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791" name="Rhode Island_InterimLabel">
            <a:extLst>
              <a:ext uri="{FF2B5EF4-FFF2-40B4-BE49-F238E27FC236}">
                <a16:creationId xmlns:a16="http://schemas.microsoft.com/office/drawing/2014/main" id="{B4B6DACF-FFFB-4B81-86C3-A7EA70D945D3}"/>
              </a:ext>
            </a:extLst>
          </p:cNvPr>
          <p:cNvSpPr txBox="1"/>
          <p:nvPr/>
        </p:nvSpPr>
        <p:spPr>
          <a:xfrm>
            <a:off x="2895691" y="1633150"/>
            <a:ext cx="1152880"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Rhode Island</a:t>
            </a:r>
          </a:p>
        </p:txBody>
      </p:sp>
      <p:sp>
        <p:nvSpPr>
          <p:cNvPr id="102792" name="Delaware_InterimBubble">
            <a:extLst>
              <a:ext uri="{FF2B5EF4-FFF2-40B4-BE49-F238E27FC236}">
                <a16:creationId xmlns:a16="http://schemas.microsoft.com/office/drawing/2014/main" id="{2AFA4E99-54D1-44B0-87EF-97F07C6CA263}"/>
              </a:ext>
            </a:extLst>
          </p:cNvPr>
          <p:cNvSpPr/>
          <p:nvPr/>
        </p:nvSpPr>
        <p:spPr bwMode="auto">
          <a:xfrm>
            <a:off x="2692497" y="3267919"/>
            <a:ext cx="125977" cy="125977"/>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62989" h="62989"/>
            <a:bevelB w="62989" h="62989"/>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796" name="Delaware_InterimLabel">
            <a:extLst>
              <a:ext uri="{FF2B5EF4-FFF2-40B4-BE49-F238E27FC236}">
                <a16:creationId xmlns:a16="http://schemas.microsoft.com/office/drawing/2014/main" id="{772527FE-4DC8-41A5-8D7F-2C372119D3AF}"/>
              </a:ext>
            </a:extLst>
          </p:cNvPr>
          <p:cNvSpPr txBox="1"/>
          <p:nvPr/>
        </p:nvSpPr>
        <p:spPr>
          <a:xfrm>
            <a:off x="1880764" y="2890789"/>
            <a:ext cx="857927"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Delaware</a:t>
            </a:r>
          </a:p>
        </p:txBody>
      </p:sp>
      <p:sp>
        <p:nvSpPr>
          <p:cNvPr id="102797" name="Vermont_InterimBubble">
            <a:extLst>
              <a:ext uri="{FF2B5EF4-FFF2-40B4-BE49-F238E27FC236}">
                <a16:creationId xmlns:a16="http://schemas.microsoft.com/office/drawing/2014/main" id="{868B6CF7-06B4-47D2-86DC-FD8CB4825D22}"/>
              </a:ext>
            </a:extLst>
          </p:cNvPr>
          <p:cNvSpPr/>
          <p:nvPr/>
        </p:nvSpPr>
        <p:spPr bwMode="auto">
          <a:xfrm>
            <a:off x="1647286" y="2645990"/>
            <a:ext cx="102477" cy="102477"/>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51238" h="51238"/>
            <a:bevelB w="51238" h="51238"/>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798" name="Vermont_InterimLabel">
            <a:extLst>
              <a:ext uri="{FF2B5EF4-FFF2-40B4-BE49-F238E27FC236}">
                <a16:creationId xmlns:a16="http://schemas.microsoft.com/office/drawing/2014/main" id="{85401BAC-F07B-4CB7-A7B9-835AE2728176}"/>
              </a:ext>
            </a:extLst>
          </p:cNvPr>
          <p:cNvSpPr txBox="1"/>
          <p:nvPr/>
        </p:nvSpPr>
        <p:spPr>
          <a:xfrm>
            <a:off x="882417" y="2796129"/>
            <a:ext cx="799771"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Vermont</a:t>
            </a:r>
          </a:p>
        </p:txBody>
      </p:sp>
      <p:sp>
        <p:nvSpPr>
          <p:cNvPr id="102799" name="U.S._InterimBubble">
            <a:extLst>
              <a:ext uri="{FF2B5EF4-FFF2-40B4-BE49-F238E27FC236}">
                <a16:creationId xmlns:a16="http://schemas.microsoft.com/office/drawing/2014/main" id="{0019596F-7BD9-4411-B5A1-58AB5DC0A792}"/>
              </a:ext>
            </a:extLst>
          </p:cNvPr>
          <p:cNvSpPr/>
          <p:nvPr/>
        </p:nvSpPr>
        <p:spPr bwMode="auto">
          <a:xfrm>
            <a:off x="3507946" y="3333326"/>
            <a:ext cx="312002" cy="312003"/>
          </a:xfrm>
          <a:prstGeom prst="star5">
            <a:avLst/>
          </a:prstGeom>
          <a:solidFill>
            <a:srgbClr val="FFC832"/>
          </a:solidFill>
          <a:ln w="9525" cap="flat" cmpd="sng" algn="ctr">
            <a:solidFill>
              <a:schemeClr val="tx1"/>
            </a:solidFill>
            <a:prstDash val="solid"/>
            <a:round/>
            <a:headEnd type="none" w="med" len="med"/>
            <a:tailEnd type="none" w="med" len="med"/>
          </a:ln>
          <a:effectLst/>
          <a:scene3d>
            <a:camera prst="orthographicFront"/>
            <a:lightRig rig="threePt" dir="t"/>
          </a:scene3d>
          <a:sp3d>
            <a:bevelT w="156001" h="156001"/>
            <a:bevelB w="156001" h="156001"/>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02802" name="Straight Connector 102801">
            <a:extLst>
              <a:ext uri="{FF2B5EF4-FFF2-40B4-BE49-F238E27FC236}">
                <a16:creationId xmlns:a16="http://schemas.microsoft.com/office/drawing/2014/main" id="{80D7DD47-10C2-4EE2-BC35-CDF7FCEAD592}"/>
              </a:ext>
            </a:extLst>
          </p:cNvPr>
          <p:cNvCxnSpPr>
            <a:cxnSpLocks/>
          </p:cNvCxnSpPr>
          <p:nvPr/>
        </p:nvCxnSpPr>
        <p:spPr bwMode="auto">
          <a:xfrm flipH="1" flipV="1">
            <a:off x="2790967" y="2554196"/>
            <a:ext cx="174164" cy="327856"/>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06" name="Straight Connector 102805">
            <a:extLst>
              <a:ext uri="{FF2B5EF4-FFF2-40B4-BE49-F238E27FC236}">
                <a16:creationId xmlns:a16="http://schemas.microsoft.com/office/drawing/2014/main" id="{92D37E4E-9E2A-450B-A861-34990A21DA12}"/>
              </a:ext>
            </a:extLst>
          </p:cNvPr>
          <p:cNvCxnSpPr>
            <a:cxnSpLocks/>
          </p:cNvCxnSpPr>
          <p:nvPr/>
        </p:nvCxnSpPr>
        <p:spPr bwMode="auto">
          <a:xfrm flipV="1">
            <a:off x="3283965" y="2462578"/>
            <a:ext cx="220586" cy="33987"/>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08" name="Straight Connector 102807">
            <a:extLst>
              <a:ext uri="{FF2B5EF4-FFF2-40B4-BE49-F238E27FC236}">
                <a16:creationId xmlns:a16="http://schemas.microsoft.com/office/drawing/2014/main" id="{1340ECE3-3A2A-4814-96A2-500DB5931C0A}"/>
              </a:ext>
            </a:extLst>
          </p:cNvPr>
          <p:cNvCxnSpPr>
            <a:cxnSpLocks/>
          </p:cNvCxnSpPr>
          <p:nvPr/>
        </p:nvCxnSpPr>
        <p:spPr bwMode="auto">
          <a:xfrm flipV="1">
            <a:off x="2807897" y="3296119"/>
            <a:ext cx="218465" cy="47111"/>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09" name="Straight Connector 102808">
            <a:extLst>
              <a:ext uri="{FF2B5EF4-FFF2-40B4-BE49-F238E27FC236}">
                <a16:creationId xmlns:a16="http://schemas.microsoft.com/office/drawing/2014/main" id="{62A76651-C45F-4F5C-AE62-79F654E26084}"/>
              </a:ext>
            </a:extLst>
          </p:cNvPr>
          <p:cNvCxnSpPr>
            <a:cxnSpLocks/>
          </p:cNvCxnSpPr>
          <p:nvPr/>
        </p:nvCxnSpPr>
        <p:spPr bwMode="auto">
          <a:xfrm>
            <a:off x="2812264" y="3572059"/>
            <a:ext cx="119167" cy="169811"/>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11" name="Straight Connector 102810">
            <a:extLst>
              <a:ext uri="{FF2B5EF4-FFF2-40B4-BE49-F238E27FC236}">
                <a16:creationId xmlns:a16="http://schemas.microsoft.com/office/drawing/2014/main" id="{A562E84A-5DCF-4683-B0E0-A264B31554EF}"/>
              </a:ext>
            </a:extLst>
          </p:cNvPr>
          <p:cNvCxnSpPr>
            <a:cxnSpLocks/>
          </p:cNvCxnSpPr>
          <p:nvPr/>
        </p:nvCxnSpPr>
        <p:spPr bwMode="auto">
          <a:xfrm flipH="1" flipV="1">
            <a:off x="2568119" y="3109712"/>
            <a:ext cx="187368" cy="221197"/>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12" name="Straight Connector 102811">
            <a:extLst>
              <a:ext uri="{FF2B5EF4-FFF2-40B4-BE49-F238E27FC236}">
                <a16:creationId xmlns:a16="http://schemas.microsoft.com/office/drawing/2014/main" id="{61B47E0C-AE34-4206-814F-7632B74C2AB5}"/>
              </a:ext>
            </a:extLst>
          </p:cNvPr>
          <p:cNvCxnSpPr>
            <a:cxnSpLocks/>
          </p:cNvCxnSpPr>
          <p:nvPr/>
        </p:nvCxnSpPr>
        <p:spPr bwMode="auto">
          <a:xfrm flipH="1">
            <a:off x="1494382" y="2697229"/>
            <a:ext cx="204143" cy="131734"/>
          </a:xfrm>
          <a:prstGeom prst="line">
            <a:avLst/>
          </a:prstGeom>
          <a:solidFill>
            <a:schemeClr val="accent1"/>
          </a:solidFill>
          <a:ln w="9525" cap="flat" cmpd="sng" algn="ctr">
            <a:solidFill>
              <a:schemeClr val="tx1"/>
            </a:solidFill>
            <a:prstDash val="solid"/>
            <a:round/>
            <a:headEnd type="none" w="med" len="med"/>
            <a:tailEnd type="none" w="sm" len="sm"/>
          </a:ln>
          <a:effectLst/>
        </p:spPr>
      </p:cxnSp>
      <p:sp>
        <p:nvSpPr>
          <p:cNvPr id="53" name="Rectangle 3">
            <a:extLst>
              <a:ext uri="{FF2B5EF4-FFF2-40B4-BE49-F238E27FC236}">
                <a16:creationId xmlns:a16="http://schemas.microsoft.com/office/drawing/2014/main" id="{7168B9B6-0FEF-403F-809F-CD0E8E24B16F}"/>
              </a:ext>
            </a:extLst>
          </p:cNvPr>
          <p:cNvSpPr txBox="1">
            <a:spLocks noChangeArrowheads="1"/>
          </p:cNvSpPr>
          <p:nvPr/>
        </p:nvSpPr>
        <p:spPr bwMode="gray">
          <a:xfrm>
            <a:off x="446088" y="624836"/>
            <a:ext cx="8229600" cy="4447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400" i="0" u="none" strike="noStrike" kern="1200" cap="none" spc="0" normalizeH="0" baseline="0" noProof="0" dirty="0">
                <a:ln>
                  <a:noFill/>
                </a:ln>
                <a:solidFill>
                  <a:srgbClr val="0028A0"/>
                </a:solidFill>
                <a:effectLst/>
                <a:uLnTx/>
                <a:uFillTx/>
                <a:latin typeface="Arial" charset="0"/>
                <a:ea typeface="+mn-ea"/>
                <a:cs typeface="+mn-cs"/>
              </a:rPr>
              <a:t>Payroll Employment—Northeast States</a:t>
            </a:r>
            <a:endParaRPr kumimoji="0" lang="en-US" sz="3400" i="0" u="none" strike="noStrike" kern="1200" cap="none" spc="0" normalizeH="0" baseline="0" noProof="1">
              <a:ln>
                <a:noFill/>
              </a:ln>
              <a:solidFill>
                <a:srgbClr val="0028A0"/>
              </a:solidFill>
              <a:effectLst/>
              <a:uLnTx/>
              <a:uFillTx/>
              <a:latin typeface="Arial" charset="0"/>
              <a:ea typeface="+mn-ea"/>
              <a:cs typeface="+mn-cs"/>
            </a:endParaRPr>
          </a:p>
        </p:txBody>
      </p:sp>
    </p:spTree>
    <p:extLst>
      <p:ext uri="{BB962C8B-B14F-4D97-AF65-F5344CB8AC3E}">
        <p14:creationId xmlns:p14="http://schemas.microsoft.com/office/powerpoint/2010/main" val="244907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1"/>
          <p:cNvSpPr txBox="1">
            <a:spLocks noChangeArrowheads="1"/>
          </p:cNvSpPr>
          <p:nvPr/>
        </p:nvSpPr>
        <p:spPr bwMode="gray">
          <a:xfrm>
            <a:off x="444500" y="1057274"/>
            <a:ext cx="8226425" cy="454025"/>
          </a:xfrm>
          <a:prstGeom prst="rect">
            <a:avLst/>
          </a:prstGeom>
          <a:noFill/>
          <a:ln w="9525">
            <a:noFill/>
            <a:miter lim="800000"/>
            <a:headEnd/>
            <a:tailEnd/>
          </a:ln>
          <a:effectLst/>
        </p:spPr>
        <p:txBody>
          <a:bodyPr lIns="0" tIns="0" rIns="0" bIns="0"/>
          <a:lstStyle/>
          <a:p>
            <a:pPr algn="l">
              <a:spcBef>
                <a:spcPct val="0"/>
              </a:spcBef>
            </a:pPr>
            <a:r>
              <a:rPr lang="en-US" sz="2200" dirty="0"/>
              <a:t>1-yr vs. 3-mo performance (3-mo MA)</a:t>
            </a:r>
          </a:p>
        </p:txBody>
      </p:sp>
      <p:graphicFrame>
        <p:nvGraphicFramePr>
          <p:cNvPr id="2" name="Object 16"/>
          <p:cNvGraphicFramePr>
            <a:graphicFrameLocks noChangeAspect="1"/>
          </p:cNvGraphicFramePr>
          <p:nvPr/>
        </p:nvGraphicFramePr>
        <p:xfrm>
          <a:off x="553719" y="1596135"/>
          <a:ext cx="8036560" cy="4086352"/>
        </p:xfrm>
        <a:graphic>
          <a:graphicData uri="http://schemas.openxmlformats.org/drawingml/2006/chart">
            <c:chart xmlns:c="http://schemas.openxmlformats.org/drawingml/2006/chart" xmlns:r="http://schemas.openxmlformats.org/officeDocument/2006/relationships" r:id="rId3"/>
          </a:graphicData>
        </a:graphic>
      </p:graphicFrame>
      <p:sp>
        <p:nvSpPr>
          <p:cNvPr id="101739" name="Text Box 363"/>
          <p:cNvSpPr txBox="1">
            <a:spLocks noChangeArrowheads="1"/>
          </p:cNvSpPr>
          <p:nvPr/>
        </p:nvSpPr>
        <p:spPr bwMode="auto">
          <a:xfrm>
            <a:off x="620713" y="1708150"/>
            <a:ext cx="1270000" cy="274638"/>
          </a:xfrm>
          <a:prstGeom prst="rect">
            <a:avLst/>
          </a:prstGeom>
          <a:noFill/>
          <a:ln w="9525">
            <a:noFill/>
            <a:miter lim="800000"/>
            <a:headEnd/>
            <a:tailEnd/>
          </a:ln>
          <a:effectLst/>
        </p:spPr>
        <p:txBody>
          <a:bodyPr wrap="none">
            <a:spAutoFit/>
          </a:bodyPr>
          <a:lstStyle/>
          <a:p>
            <a:pPr algn="l">
              <a:spcBef>
                <a:spcPct val="0"/>
              </a:spcBef>
            </a:pPr>
            <a:r>
              <a:rPr lang="en-US" sz="1200" b="1"/>
              <a:t>Middle Atlantic</a:t>
            </a:r>
          </a:p>
        </p:txBody>
      </p:sp>
      <p:sp>
        <p:nvSpPr>
          <p:cNvPr id="101741" name="Text Box 365"/>
          <p:cNvSpPr txBox="1">
            <a:spLocks noChangeArrowheads="1"/>
          </p:cNvSpPr>
          <p:nvPr/>
        </p:nvSpPr>
        <p:spPr bwMode="auto">
          <a:xfrm>
            <a:off x="622300" y="1936750"/>
            <a:ext cx="1143000" cy="274638"/>
          </a:xfrm>
          <a:prstGeom prst="rect">
            <a:avLst/>
          </a:prstGeom>
          <a:noFill/>
          <a:ln w="9525">
            <a:noFill/>
            <a:miter lim="800000"/>
            <a:headEnd/>
            <a:tailEnd/>
          </a:ln>
          <a:effectLst/>
        </p:spPr>
        <p:txBody>
          <a:bodyPr wrap="none">
            <a:spAutoFit/>
          </a:bodyPr>
          <a:lstStyle/>
          <a:p>
            <a:pPr algn="l">
              <a:spcBef>
                <a:spcPct val="0"/>
              </a:spcBef>
            </a:pPr>
            <a:r>
              <a:rPr lang="en-US" sz="1200" b="1"/>
              <a:t>New England</a:t>
            </a:r>
          </a:p>
        </p:txBody>
      </p:sp>
      <p:sp>
        <p:nvSpPr>
          <p:cNvPr id="101743" name="Text Box 367"/>
          <p:cNvSpPr txBox="1">
            <a:spLocks noChangeArrowheads="1"/>
          </p:cNvSpPr>
          <p:nvPr/>
        </p:nvSpPr>
        <p:spPr bwMode="auto">
          <a:xfrm>
            <a:off x="623888" y="2165350"/>
            <a:ext cx="1219200" cy="274638"/>
          </a:xfrm>
          <a:prstGeom prst="rect">
            <a:avLst/>
          </a:prstGeom>
          <a:noFill/>
          <a:ln w="9525">
            <a:noFill/>
            <a:miter lim="800000"/>
            <a:headEnd/>
            <a:tailEnd/>
          </a:ln>
          <a:effectLst/>
        </p:spPr>
        <p:txBody>
          <a:bodyPr wrap="none">
            <a:spAutoFit/>
          </a:bodyPr>
          <a:lstStyle/>
          <a:p>
            <a:pPr algn="l">
              <a:spcBef>
                <a:spcPct val="0"/>
              </a:spcBef>
            </a:pPr>
            <a:r>
              <a:rPr lang="en-US" sz="1200" b="1"/>
              <a:t>South Atlantic</a:t>
            </a:r>
          </a:p>
        </p:txBody>
      </p:sp>
      <p:sp>
        <p:nvSpPr>
          <p:cNvPr id="19" name="Oval 362"/>
          <p:cNvSpPr>
            <a:spLocks noChangeArrowheads="1"/>
          </p:cNvSpPr>
          <p:nvPr/>
        </p:nvSpPr>
        <p:spPr bwMode="auto">
          <a:xfrm>
            <a:off x="457200" y="1781175"/>
            <a:ext cx="152400" cy="152400"/>
          </a:xfrm>
          <a:prstGeom prst="ellipse">
            <a:avLst/>
          </a:prstGeom>
          <a:solidFill>
            <a:srgbClr val="0028A0"/>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endParaRPr lang="en-US"/>
          </a:p>
        </p:txBody>
      </p:sp>
      <p:sp>
        <p:nvSpPr>
          <p:cNvPr id="20" name="Oval 364"/>
          <p:cNvSpPr>
            <a:spLocks noChangeArrowheads="1"/>
          </p:cNvSpPr>
          <p:nvPr/>
        </p:nvSpPr>
        <p:spPr bwMode="auto">
          <a:xfrm>
            <a:off x="458788" y="2009775"/>
            <a:ext cx="152400" cy="152400"/>
          </a:xfrm>
          <a:prstGeom prst="ellipse">
            <a:avLst/>
          </a:prstGeom>
          <a:solidFill>
            <a:srgbClr val="78BE20"/>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endParaRPr lang="en-US"/>
          </a:p>
        </p:txBody>
      </p:sp>
      <p:sp>
        <p:nvSpPr>
          <p:cNvPr id="21" name="Oval 366"/>
          <p:cNvSpPr>
            <a:spLocks noChangeArrowheads="1"/>
          </p:cNvSpPr>
          <p:nvPr/>
        </p:nvSpPr>
        <p:spPr bwMode="auto">
          <a:xfrm>
            <a:off x="460375" y="2238375"/>
            <a:ext cx="152400" cy="152400"/>
          </a:xfrm>
          <a:prstGeom prst="ellipse">
            <a:avLst/>
          </a:prstGeom>
          <a:solidFill>
            <a:srgbClr val="E35205"/>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endParaRPr lang="en-US"/>
          </a:p>
        </p:txBody>
      </p:sp>
      <p:pic>
        <p:nvPicPr>
          <p:cNvPr id="2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85" y="2434514"/>
            <a:ext cx="2762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365"/>
          <p:cNvSpPr txBox="1">
            <a:spLocks noChangeArrowheads="1"/>
          </p:cNvSpPr>
          <p:nvPr/>
        </p:nvSpPr>
        <p:spPr bwMode="auto">
          <a:xfrm>
            <a:off x="635952" y="2424750"/>
            <a:ext cx="1167307" cy="276999"/>
          </a:xfrm>
          <a:prstGeom prst="rect">
            <a:avLst/>
          </a:prstGeom>
          <a:noFill/>
          <a:ln w="9525">
            <a:noFill/>
            <a:miter lim="800000"/>
            <a:headEnd/>
            <a:tailEnd/>
          </a:ln>
          <a:effectLst/>
        </p:spPr>
        <p:txBody>
          <a:bodyPr wrap="none">
            <a:spAutoFit/>
          </a:bodyPr>
          <a:lstStyle>
            <a:defPPr>
              <a:defRPr lang="en-US"/>
            </a:defPPr>
            <a:lvl1pPr algn="ctr" rtl="0" fontAlgn="base">
              <a:spcBef>
                <a:spcPct val="50000"/>
              </a:spcBef>
              <a:spcAft>
                <a:spcPct val="0"/>
              </a:spcAft>
              <a:defRPr kern="1200">
                <a:solidFill>
                  <a:schemeClr val="tx1"/>
                </a:solidFill>
                <a:latin typeface="Arial" charset="0"/>
                <a:ea typeface="+mn-ea"/>
                <a:cs typeface="+mn-cs"/>
              </a:defRPr>
            </a:lvl1pPr>
            <a:lvl2pPr marL="457200" algn="ctr" rtl="0" fontAlgn="base">
              <a:spcBef>
                <a:spcPct val="50000"/>
              </a:spcBef>
              <a:spcAft>
                <a:spcPct val="0"/>
              </a:spcAft>
              <a:defRPr kern="1200">
                <a:solidFill>
                  <a:schemeClr val="tx1"/>
                </a:solidFill>
                <a:latin typeface="Arial" charset="0"/>
                <a:ea typeface="+mn-ea"/>
                <a:cs typeface="+mn-cs"/>
              </a:defRPr>
            </a:lvl2pPr>
            <a:lvl3pPr marL="914400" algn="ctr" rtl="0" fontAlgn="base">
              <a:spcBef>
                <a:spcPct val="50000"/>
              </a:spcBef>
              <a:spcAft>
                <a:spcPct val="0"/>
              </a:spcAft>
              <a:defRPr kern="1200">
                <a:solidFill>
                  <a:schemeClr val="tx1"/>
                </a:solidFill>
                <a:latin typeface="Arial" charset="0"/>
                <a:ea typeface="+mn-ea"/>
                <a:cs typeface="+mn-cs"/>
              </a:defRPr>
            </a:lvl3pPr>
            <a:lvl4pPr marL="1371600" algn="ctr" rtl="0" fontAlgn="base">
              <a:spcBef>
                <a:spcPct val="50000"/>
              </a:spcBef>
              <a:spcAft>
                <a:spcPct val="0"/>
              </a:spcAft>
              <a:defRPr kern="1200">
                <a:solidFill>
                  <a:schemeClr val="tx1"/>
                </a:solidFill>
                <a:latin typeface="Arial" charset="0"/>
                <a:ea typeface="+mn-ea"/>
                <a:cs typeface="+mn-cs"/>
              </a:defRPr>
            </a:lvl4pPr>
            <a:lvl5pPr marL="1828800" algn="ctr"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spcBef>
                <a:spcPct val="0"/>
              </a:spcBef>
            </a:pPr>
            <a:r>
              <a:rPr lang="en-US" sz="1200" b="1" dirty="0"/>
              <a:t>United States</a:t>
            </a:r>
          </a:p>
        </p:txBody>
      </p:sp>
      <p:sp>
        <p:nvSpPr>
          <p:cNvPr id="13" name="Text Box 9"/>
          <p:cNvSpPr txBox="1">
            <a:spLocks noChangeArrowheads="1"/>
          </p:cNvSpPr>
          <p:nvPr/>
        </p:nvSpPr>
        <p:spPr bwMode="gray">
          <a:xfrm>
            <a:off x="123825" y="5440680"/>
            <a:ext cx="1828800" cy="336550"/>
          </a:xfrm>
          <a:prstGeom prst="rect">
            <a:avLst/>
          </a:prstGeom>
          <a:noFill/>
          <a:ln w="9525" algn="ctr">
            <a:noFill/>
            <a:miter lim="800000"/>
            <a:headEnd/>
            <a:tailEnd type="none" w="med" len="lg"/>
          </a:ln>
          <a:effectLst/>
        </p:spPr>
        <p:txBody>
          <a:bodyPr>
            <a:spAutoFit/>
          </a:bodyPr>
          <a:lstStyle/>
          <a:p>
            <a:pPr>
              <a:defRPr/>
            </a:pPr>
            <a:r>
              <a:rPr lang="en-US" sz="1600" b="1" dirty="0"/>
              <a:t>Contracting</a:t>
            </a:r>
          </a:p>
        </p:txBody>
      </p:sp>
      <p:sp>
        <p:nvSpPr>
          <p:cNvPr id="14" name="Text Box 10"/>
          <p:cNvSpPr txBox="1">
            <a:spLocks noChangeArrowheads="1"/>
          </p:cNvSpPr>
          <p:nvPr/>
        </p:nvSpPr>
        <p:spPr bwMode="gray">
          <a:xfrm>
            <a:off x="7521575" y="5440680"/>
            <a:ext cx="1524000" cy="336550"/>
          </a:xfrm>
          <a:prstGeom prst="rect">
            <a:avLst/>
          </a:prstGeom>
          <a:noFill/>
          <a:ln w="9525" algn="ctr">
            <a:noFill/>
            <a:miter lim="800000"/>
            <a:headEnd/>
            <a:tailEnd type="none" w="med" len="lg"/>
          </a:ln>
          <a:effectLst/>
        </p:spPr>
        <p:txBody>
          <a:bodyPr>
            <a:spAutoFit/>
          </a:bodyPr>
          <a:lstStyle/>
          <a:p>
            <a:pPr>
              <a:defRPr/>
            </a:pPr>
            <a:r>
              <a:rPr lang="en-US" sz="1600" b="1" dirty="0"/>
              <a:t>Slipping</a:t>
            </a:r>
          </a:p>
        </p:txBody>
      </p:sp>
      <p:sp>
        <p:nvSpPr>
          <p:cNvPr id="17" name="Text Box 12"/>
          <p:cNvSpPr txBox="1">
            <a:spLocks noChangeArrowheads="1"/>
          </p:cNvSpPr>
          <p:nvPr/>
        </p:nvSpPr>
        <p:spPr bwMode="gray">
          <a:xfrm>
            <a:off x="7243763" y="1422400"/>
            <a:ext cx="1828800" cy="336550"/>
          </a:xfrm>
          <a:prstGeom prst="rect">
            <a:avLst/>
          </a:prstGeom>
          <a:noFill/>
          <a:ln w="9525" algn="ctr">
            <a:noFill/>
            <a:miter lim="800000"/>
            <a:headEnd/>
            <a:tailEnd type="none" w="med" len="lg"/>
          </a:ln>
          <a:effectLst/>
        </p:spPr>
        <p:txBody>
          <a:bodyPr>
            <a:spAutoFit/>
          </a:bodyPr>
          <a:lstStyle/>
          <a:p>
            <a:pPr>
              <a:defRPr/>
            </a:pPr>
            <a:r>
              <a:rPr lang="en-US" sz="1600" b="1" dirty="0"/>
              <a:t>Expanding</a:t>
            </a:r>
          </a:p>
        </p:txBody>
      </p:sp>
      <p:sp>
        <p:nvSpPr>
          <p:cNvPr id="18" name="Text Box 11"/>
          <p:cNvSpPr txBox="1">
            <a:spLocks noChangeArrowheads="1"/>
          </p:cNvSpPr>
          <p:nvPr/>
        </p:nvSpPr>
        <p:spPr bwMode="gray">
          <a:xfrm>
            <a:off x="44450" y="1435100"/>
            <a:ext cx="1828800" cy="336550"/>
          </a:xfrm>
          <a:prstGeom prst="rect">
            <a:avLst/>
          </a:prstGeom>
          <a:noFill/>
          <a:ln w="9525" algn="ctr">
            <a:noFill/>
            <a:miter lim="800000"/>
            <a:headEnd/>
            <a:tailEnd type="none" w="med" len="lg"/>
          </a:ln>
          <a:effectLst/>
        </p:spPr>
        <p:txBody>
          <a:bodyPr>
            <a:spAutoFit/>
          </a:bodyPr>
          <a:lstStyle/>
          <a:p>
            <a:pPr>
              <a:defRPr/>
            </a:pPr>
            <a:r>
              <a:rPr lang="en-US" sz="1600" b="1" dirty="0"/>
              <a:t>Improving</a:t>
            </a:r>
          </a:p>
        </p:txBody>
      </p:sp>
      <p:sp>
        <p:nvSpPr>
          <p:cNvPr id="24" name="Text Box 12"/>
          <p:cNvSpPr txBox="1">
            <a:spLocks noChangeArrowheads="1"/>
          </p:cNvSpPr>
          <p:nvPr/>
        </p:nvSpPr>
        <p:spPr bwMode="gray">
          <a:xfrm rot="10800000">
            <a:off x="337459" y="2708443"/>
            <a:ext cx="428625" cy="2819400"/>
          </a:xfrm>
          <a:prstGeom prst="rect">
            <a:avLst/>
          </a:prstGeom>
          <a:noFill/>
          <a:ln w="9525" algn="ctr">
            <a:noFill/>
            <a:miter lim="800000"/>
            <a:headEnd/>
            <a:tailEnd type="none" w="med" len="lg"/>
          </a:ln>
          <a:effectLst/>
        </p:spPr>
        <p:txBody>
          <a:bodyPr vert="eaVert">
            <a:spAutoFit/>
          </a:bodyPr>
          <a:lstStyle/>
          <a:p>
            <a:r>
              <a:rPr lang="en-US" sz="1600" dirty="0"/>
              <a:t>Annualized 3-mo % change</a:t>
            </a:r>
          </a:p>
        </p:txBody>
      </p:sp>
      <p:sp>
        <p:nvSpPr>
          <p:cNvPr id="25" name="Text Box 14"/>
          <p:cNvSpPr txBox="1">
            <a:spLocks noChangeArrowheads="1"/>
          </p:cNvSpPr>
          <p:nvPr/>
        </p:nvSpPr>
        <p:spPr bwMode="gray">
          <a:xfrm>
            <a:off x="3262312" y="5647660"/>
            <a:ext cx="2590800" cy="336550"/>
          </a:xfrm>
          <a:prstGeom prst="rect">
            <a:avLst/>
          </a:prstGeom>
          <a:noFill/>
          <a:ln w="9525" algn="ctr">
            <a:noFill/>
            <a:miter lim="800000"/>
            <a:headEnd/>
            <a:tailEnd type="none" w="med" len="lg"/>
          </a:ln>
          <a:effectLst/>
        </p:spPr>
        <p:txBody>
          <a:bodyPr>
            <a:spAutoFit/>
          </a:bodyPr>
          <a:lstStyle/>
          <a:p>
            <a:pPr>
              <a:defRPr/>
            </a:pPr>
            <a:r>
              <a:rPr lang="en-US" sz="1600" dirty="0"/>
              <a:t>% change yr ago</a:t>
            </a:r>
          </a:p>
        </p:txBody>
      </p:sp>
      <p:sp>
        <p:nvSpPr>
          <p:cNvPr id="26" name="Text Box 16"/>
          <p:cNvSpPr txBox="1">
            <a:spLocks noChangeArrowheads="1"/>
          </p:cNvSpPr>
          <p:nvPr/>
        </p:nvSpPr>
        <p:spPr bwMode="gray">
          <a:xfrm>
            <a:off x="457200" y="5961888"/>
            <a:ext cx="8305800" cy="182562"/>
          </a:xfrm>
          <a:prstGeom prst="rect">
            <a:avLst/>
          </a:prstGeom>
          <a:noFill/>
          <a:ln w="9525">
            <a:noFill/>
            <a:miter lim="800000"/>
            <a:headEnd/>
            <a:tailEnd/>
          </a:ln>
          <a:effectLst/>
        </p:spPr>
        <p:txBody>
          <a:bodyPr lIns="0" tIns="0" rIns="0" bIns="0" anchor="b">
            <a:spAutoFit/>
          </a:bodyPr>
          <a:lstStyle/>
          <a:p>
            <a:pPr algn="l">
              <a:defRPr/>
            </a:pPr>
            <a:r>
              <a:rPr lang="en-US" sz="1200" b="1" dirty="0"/>
              <a:t>Note: Size reflects relative total employment</a:t>
            </a:r>
          </a:p>
        </p:txBody>
      </p:sp>
      <p:sp>
        <p:nvSpPr>
          <p:cNvPr id="4" name="Start Date Label">
            <a:extLst>
              <a:ext uri="{FF2B5EF4-FFF2-40B4-BE49-F238E27FC236}">
                <a16:creationId xmlns:a16="http://schemas.microsoft.com/office/drawing/2014/main" id="{2284DC29-CFAC-49E5-88DC-F1D8315A09DE}"/>
              </a:ext>
            </a:extLst>
          </p:cNvPr>
          <p:cNvSpPr txBox="1"/>
          <p:nvPr/>
        </p:nvSpPr>
        <p:spPr>
          <a:xfrm>
            <a:off x="7390193" y="1014984"/>
            <a:ext cx="1378903" cy="430887"/>
          </a:xfrm>
          <a:prstGeom prst="rect">
            <a:avLst/>
          </a:prstGeom>
          <a:noFill/>
        </p:spPr>
        <p:txBody>
          <a:bodyPr vert="horz" wrap="none" rtlCol="0">
            <a:spAutoFit/>
          </a:bodyPr>
          <a:lstStyle/>
          <a:p>
            <a:pPr algn="r"/>
            <a:r>
              <a:rPr lang="en-US" sz="2200" dirty="0">
                <a:latin typeface="Arial" panose="020B0604020202020204" pitchFamily="34" charset="0"/>
              </a:rPr>
              <a:t>Feb 2020</a:t>
            </a:r>
          </a:p>
        </p:txBody>
      </p:sp>
      <p:sp>
        <p:nvSpPr>
          <p:cNvPr id="6" name="New York_InitialBubble">
            <a:extLst>
              <a:ext uri="{FF2B5EF4-FFF2-40B4-BE49-F238E27FC236}">
                <a16:creationId xmlns:a16="http://schemas.microsoft.com/office/drawing/2014/main" id="{F4A5A5BE-D70E-4965-AA1E-6D87C1F024FC}"/>
              </a:ext>
            </a:extLst>
          </p:cNvPr>
          <p:cNvSpPr/>
          <p:nvPr/>
        </p:nvSpPr>
        <p:spPr bwMode="auto">
          <a:xfrm>
            <a:off x="7256948" y="3131868"/>
            <a:ext cx="768095" cy="768096"/>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384048" h="384048"/>
            <a:bevelB w="384048" h="384048"/>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 name="New York_InitialLabel">
            <a:extLst>
              <a:ext uri="{FF2B5EF4-FFF2-40B4-BE49-F238E27FC236}">
                <a16:creationId xmlns:a16="http://schemas.microsoft.com/office/drawing/2014/main" id="{24A7C60B-E318-4081-BA92-AE96444F97F5}"/>
              </a:ext>
            </a:extLst>
          </p:cNvPr>
          <p:cNvSpPr txBox="1"/>
          <p:nvPr/>
        </p:nvSpPr>
        <p:spPr>
          <a:xfrm>
            <a:off x="8196666" y="4022566"/>
            <a:ext cx="871008" cy="276999"/>
          </a:xfrm>
          <a:prstGeom prst="rect">
            <a:avLst/>
          </a:prstGeom>
          <a:noFill/>
        </p:spPr>
        <p:txBody>
          <a:bodyPr vert="horz" wrap="none" rtlCol="0">
            <a:spAutoFit/>
          </a:bodyPr>
          <a:lstStyle/>
          <a:p>
            <a:pPr algn="l"/>
            <a:r>
              <a:rPr lang="en-US" sz="1200" b="1" dirty="0">
                <a:latin typeface="Arial" panose="020B0604020202020204" pitchFamily="34" charset="0"/>
              </a:rPr>
              <a:t>New York</a:t>
            </a:r>
          </a:p>
        </p:txBody>
      </p:sp>
      <p:sp>
        <p:nvSpPr>
          <p:cNvPr id="8" name="Washington_InitialBubble">
            <a:extLst>
              <a:ext uri="{FF2B5EF4-FFF2-40B4-BE49-F238E27FC236}">
                <a16:creationId xmlns:a16="http://schemas.microsoft.com/office/drawing/2014/main" id="{018A65F4-0A44-498C-BDC0-8BB62156B29F}"/>
              </a:ext>
            </a:extLst>
          </p:cNvPr>
          <p:cNvSpPr/>
          <p:nvPr/>
        </p:nvSpPr>
        <p:spPr bwMode="auto">
          <a:xfrm>
            <a:off x="7599105" y="3078119"/>
            <a:ext cx="490200" cy="490199"/>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245100" h="245100"/>
            <a:bevelB w="245100" h="245100"/>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9" name="Washington_InitialLabel">
            <a:extLst>
              <a:ext uri="{FF2B5EF4-FFF2-40B4-BE49-F238E27FC236}">
                <a16:creationId xmlns:a16="http://schemas.microsoft.com/office/drawing/2014/main" id="{1FA1CADD-90EF-49D5-958F-C937D0E3A15C}"/>
              </a:ext>
            </a:extLst>
          </p:cNvPr>
          <p:cNvSpPr txBox="1"/>
          <p:nvPr/>
        </p:nvSpPr>
        <p:spPr>
          <a:xfrm>
            <a:off x="7917176" y="2403295"/>
            <a:ext cx="1062214" cy="276999"/>
          </a:xfrm>
          <a:prstGeom prst="rect">
            <a:avLst/>
          </a:prstGeom>
          <a:noFill/>
        </p:spPr>
        <p:txBody>
          <a:bodyPr vert="horz" wrap="none" rtlCol="0">
            <a:spAutoFit/>
          </a:bodyPr>
          <a:lstStyle/>
          <a:p>
            <a:pPr algn="l"/>
            <a:r>
              <a:rPr lang="en-US" sz="1200" b="1" dirty="0">
                <a:latin typeface="Arial" panose="020B0604020202020204" pitchFamily="34" charset="0"/>
              </a:rPr>
              <a:t>Washington</a:t>
            </a:r>
          </a:p>
        </p:txBody>
      </p:sp>
      <p:sp>
        <p:nvSpPr>
          <p:cNvPr id="10" name="Baltimore_InitialBubble">
            <a:extLst>
              <a:ext uri="{FF2B5EF4-FFF2-40B4-BE49-F238E27FC236}">
                <a16:creationId xmlns:a16="http://schemas.microsoft.com/office/drawing/2014/main" id="{02F96457-8D1B-4F6D-9325-D39D15FE8A09}"/>
              </a:ext>
            </a:extLst>
          </p:cNvPr>
          <p:cNvSpPr/>
          <p:nvPr/>
        </p:nvSpPr>
        <p:spPr bwMode="auto">
          <a:xfrm>
            <a:off x="7397692" y="2759099"/>
            <a:ext cx="353741" cy="353742"/>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176871" h="176871"/>
            <a:bevelB w="176871" h="17687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1" name="Baltimore_InitialLabel">
            <a:extLst>
              <a:ext uri="{FF2B5EF4-FFF2-40B4-BE49-F238E27FC236}">
                <a16:creationId xmlns:a16="http://schemas.microsoft.com/office/drawing/2014/main" id="{5233ADBA-100D-47EE-8308-A7B37828F462}"/>
              </a:ext>
            </a:extLst>
          </p:cNvPr>
          <p:cNvSpPr txBox="1"/>
          <p:nvPr/>
        </p:nvSpPr>
        <p:spPr>
          <a:xfrm>
            <a:off x="7372704" y="1877551"/>
            <a:ext cx="893193" cy="276999"/>
          </a:xfrm>
          <a:prstGeom prst="rect">
            <a:avLst/>
          </a:prstGeom>
          <a:noFill/>
        </p:spPr>
        <p:txBody>
          <a:bodyPr vert="horz" wrap="none" rtlCol="0">
            <a:spAutoFit/>
          </a:bodyPr>
          <a:lstStyle/>
          <a:p>
            <a:pPr algn="l"/>
            <a:r>
              <a:rPr lang="en-US" sz="1200" b="1" dirty="0">
                <a:latin typeface="Arial" panose="020B0604020202020204" pitchFamily="34" charset="0"/>
              </a:rPr>
              <a:t>Baltimore</a:t>
            </a:r>
          </a:p>
        </p:txBody>
      </p:sp>
      <p:sp>
        <p:nvSpPr>
          <p:cNvPr id="12" name="Nassau_InitialBubble">
            <a:extLst>
              <a:ext uri="{FF2B5EF4-FFF2-40B4-BE49-F238E27FC236}">
                <a16:creationId xmlns:a16="http://schemas.microsoft.com/office/drawing/2014/main" id="{C5D78F47-3E8B-4923-B988-E2E6985697B6}"/>
              </a:ext>
            </a:extLst>
          </p:cNvPr>
          <p:cNvSpPr/>
          <p:nvPr/>
        </p:nvSpPr>
        <p:spPr bwMode="auto">
          <a:xfrm>
            <a:off x="7055762" y="3393291"/>
            <a:ext cx="334188" cy="334188"/>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67094" h="167094"/>
            <a:bevelB w="167094" h="167094"/>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8" name="Nassau_InitialLabel">
            <a:extLst>
              <a:ext uri="{FF2B5EF4-FFF2-40B4-BE49-F238E27FC236}">
                <a16:creationId xmlns:a16="http://schemas.microsoft.com/office/drawing/2014/main" id="{EC3A4E91-AA15-4C3D-AFDF-DD13DEF33A9B}"/>
              </a:ext>
            </a:extLst>
          </p:cNvPr>
          <p:cNvSpPr txBox="1"/>
          <p:nvPr/>
        </p:nvSpPr>
        <p:spPr>
          <a:xfrm>
            <a:off x="5685598" y="2447801"/>
            <a:ext cx="729687" cy="276999"/>
          </a:xfrm>
          <a:prstGeom prst="rect">
            <a:avLst/>
          </a:prstGeom>
          <a:noFill/>
        </p:spPr>
        <p:txBody>
          <a:bodyPr vert="horz" wrap="none" rtlCol="0">
            <a:spAutoFit/>
          </a:bodyPr>
          <a:lstStyle/>
          <a:p>
            <a:pPr algn="l"/>
            <a:r>
              <a:rPr lang="en-US" sz="1200" b="1" dirty="0">
                <a:latin typeface="Arial" panose="020B0604020202020204" pitchFamily="34" charset="0"/>
              </a:rPr>
              <a:t>Nassau</a:t>
            </a:r>
          </a:p>
        </p:txBody>
      </p:sp>
      <p:sp>
        <p:nvSpPr>
          <p:cNvPr id="29" name="Cambridge_InitialBubble">
            <a:extLst>
              <a:ext uri="{FF2B5EF4-FFF2-40B4-BE49-F238E27FC236}">
                <a16:creationId xmlns:a16="http://schemas.microsoft.com/office/drawing/2014/main" id="{A4FC7B01-DE86-4215-9678-86E32E9B0817}"/>
              </a:ext>
            </a:extLst>
          </p:cNvPr>
          <p:cNvSpPr/>
          <p:nvPr/>
        </p:nvSpPr>
        <p:spPr bwMode="auto">
          <a:xfrm>
            <a:off x="7347298" y="3280769"/>
            <a:ext cx="329477" cy="329477"/>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64738" h="164738"/>
            <a:bevelB w="164738" h="164738"/>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0" name="Cambridge_InitialLabel">
            <a:extLst>
              <a:ext uri="{FF2B5EF4-FFF2-40B4-BE49-F238E27FC236}">
                <a16:creationId xmlns:a16="http://schemas.microsoft.com/office/drawing/2014/main" id="{2F819628-533D-4B2F-94E1-CD9D5E98AE0A}"/>
              </a:ext>
            </a:extLst>
          </p:cNvPr>
          <p:cNvSpPr txBox="1"/>
          <p:nvPr/>
        </p:nvSpPr>
        <p:spPr>
          <a:xfrm>
            <a:off x="8134274" y="3399222"/>
            <a:ext cx="987771" cy="276999"/>
          </a:xfrm>
          <a:prstGeom prst="rect">
            <a:avLst/>
          </a:prstGeom>
          <a:noFill/>
        </p:spPr>
        <p:txBody>
          <a:bodyPr vert="horz" wrap="none" rtlCol="0">
            <a:spAutoFit/>
          </a:bodyPr>
          <a:lstStyle/>
          <a:p>
            <a:pPr algn="l"/>
            <a:r>
              <a:rPr lang="en-US" sz="1200" b="1" dirty="0">
                <a:latin typeface="Arial" panose="020B0604020202020204" pitchFamily="34" charset="0"/>
              </a:rPr>
              <a:t>Cambridge</a:t>
            </a:r>
          </a:p>
        </p:txBody>
      </p:sp>
      <p:sp>
        <p:nvSpPr>
          <p:cNvPr id="31" name="Boston_InitialBubble">
            <a:extLst>
              <a:ext uri="{FF2B5EF4-FFF2-40B4-BE49-F238E27FC236}">
                <a16:creationId xmlns:a16="http://schemas.microsoft.com/office/drawing/2014/main" id="{B1FC17F0-B6CF-448C-BEBB-C575760F3070}"/>
              </a:ext>
            </a:extLst>
          </p:cNvPr>
          <p:cNvSpPr/>
          <p:nvPr/>
        </p:nvSpPr>
        <p:spPr bwMode="auto">
          <a:xfrm>
            <a:off x="7346692" y="3311863"/>
            <a:ext cx="322875" cy="322874"/>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61437" h="161437"/>
            <a:bevelB w="161437" h="161437"/>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28" name="Boston_InitialLabel">
            <a:extLst>
              <a:ext uri="{FF2B5EF4-FFF2-40B4-BE49-F238E27FC236}">
                <a16:creationId xmlns:a16="http://schemas.microsoft.com/office/drawing/2014/main" id="{29FB2BA1-9154-41D6-8FEB-27720916296B}"/>
              </a:ext>
            </a:extLst>
          </p:cNvPr>
          <p:cNvSpPr txBox="1"/>
          <p:nvPr/>
        </p:nvSpPr>
        <p:spPr>
          <a:xfrm>
            <a:off x="7889909" y="2193848"/>
            <a:ext cx="715260" cy="276999"/>
          </a:xfrm>
          <a:prstGeom prst="rect">
            <a:avLst/>
          </a:prstGeom>
          <a:noFill/>
        </p:spPr>
        <p:txBody>
          <a:bodyPr vert="horz" wrap="none" rtlCol="0">
            <a:spAutoFit/>
          </a:bodyPr>
          <a:lstStyle/>
          <a:p>
            <a:pPr algn="l"/>
            <a:r>
              <a:rPr lang="en-US" sz="1200" b="1" dirty="0">
                <a:latin typeface="Arial" panose="020B0604020202020204" pitchFamily="34" charset="0"/>
              </a:rPr>
              <a:t>Boston</a:t>
            </a:r>
          </a:p>
        </p:txBody>
      </p:sp>
      <p:sp>
        <p:nvSpPr>
          <p:cNvPr id="101729" name="Newark_InitialBubble">
            <a:extLst>
              <a:ext uri="{FF2B5EF4-FFF2-40B4-BE49-F238E27FC236}">
                <a16:creationId xmlns:a16="http://schemas.microsoft.com/office/drawing/2014/main" id="{BDAD2E4E-35E6-45D0-8D99-6763437819F1}"/>
              </a:ext>
            </a:extLst>
          </p:cNvPr>
          <p:cNvSpPr/>
          <p:nvPr/>
        </p:nvSpPr>
        <p:spPr bwMode="auto">
          <a:xfrm>
            <a:off x="7144629" y="3446415"/>
            <a:ext cx="320582" cy="320583"/>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60291" h="160291"/>
            <a:bevelB w="160291" h="16029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30" name="Newark_InitialLabel">
            <a:extLst>
              <a:ext uri="{FF2B5EF4-FFF2-40B4-BE49-F238E27FC236}">
                <a16:creationId xmlns:a16="http://schemas.microsoft.com/office/drawing/2014/main" id="{897A1CD9-5306-4286-A099-C76DEBAA4794}"/>
              </a:ext>
            </a:extLst>
          </p:cNvPr>
          <p:cNvSpPr txBox="1"/>
          <p:nvPr/>
        </p:nvSpPr>
        <p:spPr>
          <a:xfrm>
            <a:off x="5565173" y="2181749"/>
            <a:ext cx="729687" cy="276999"/>
          </a:xfrm>
          <a:prstGeom prst="rect">
            <a:avLst/>
          </a:prstGeom>
          <a:noFill/>
        </p:spPr>
        <p:txBody>
          <a:bodyPr vert="horz" wrap="none" rtlCol="0">
            <a:spAutoFit/>
          </a:bodyPr>
          <a:lstStyle/>
          <a:p>
            <a:pPr algn="l"/>
            <a:r>
              <a:rPr lang="en-US" sz="1200" b="1" dirty="0">
                <a:latin typeface="Arial" panose="020B0604020202020204" pitchFamily="34" charset="0"/>
              </a:rPr>
              <a:t>Newark</a:t>
            </a:r>
          </a:p>
        </p:txBody>
      </p:sp>
      <p:sp>
        <p:nvSpPr>
          <p:cNvPr id="101731" name="Pittsburgh_InitialBubble">
            <a:extLst>
              <a:ext uri="{FF2B5EF4-FFF2-40B4-BE49-F238E27FC236}">
                <a16:creationId xmlns:a16="http://schemas.microsoft.com/office/drawing/2014/main" id="{7B2030B4-578C-42CB-85D5-25A47F60550A}"/>
              </a:ext>
            </a:extLst>
          </p:cNvPr>
          <p:cNvSpPr/>
          <p:nvPr/>
        </p:nvSpPr>
        <p:spPr bwMode="auto">
          <a:xfrm>
            <a:off x="7195800" y="3428255"/>
            <a:ext cx="319845" cy="319845"/>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59923" h="159923"/>
            <a:bevelB w="159923" h="159923"/>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32" name="Pittsburgh_InitialLabel">
            <a:extLst>
              <a:ext uri="{FF2B5EF4-FFF2-40B4-BE49-F238E27FC236}">
                <a16:creationId xmlns:a16="http://schemas.microsoft.com/office/drawing/2014/main" id="{ACEFE354-F1B2-4658-BC4F-84CDD4CB1F7E}"/>
              </a:ext>
            </a:extLst>
          </p:cNvPr>
          <p:cNvSpPr txBox="1"/>
          <p:nvPr/>
        </p:nvSpPr>
        <p:spPr>
          <a:xfrm>
            <a:off x="5451634" y="2951796"/>
            <a:ext cx="955711" cy="276999"/>
          </a:xfrm>
          <a:prstGeom prst="rect">
            <a:avLst/>
          </a:prstGeom>
          <a:noFill/>
        </p:spPr>
        <p:txBody>
          <a:bodyPr vert="horz" wrap="none" rtlCol="0">
            <a:spAutoFit/>
          </a:bodyPr>
          <a:lstStyle/>
          <a:p>
            <a:pPr algn="l"/>
            <a:r>
              <a:rPr lang="en-US" sz="1200" b="1" dirty="0">
                <a:latin typeface="Arial" panose="020B0604020202020204" pitchFamily="34" charset="0"/>
              </a:rPr>
              <a:t>Pittsburgh</a:t>
            </a:r>
          </a:p>
        </p:txBody>
      </p:sp>
      <p:sp>
        <p:nvSpPr>
          <p:cNvPr id="101733" name="Montgomery_InitialBubble">
            <a:extLst>
              <a:ext uri="{FF2B5EF4-FFF2-40B4-BE49-F238E27FC236}">
                <a16:creationId xmlns:a16="http://schemas.microsoft.com/office/drawing/2014/main" id="{46333B79-B750-4CF4-9002-36AB63C91BE2}"/>
              </a:ext>
            </a:extLst>
          </p:cNvPr>
          <p:cNvSpPr/>
          <p:nvPr/>
        </p:nvSpPr>
        <p:spPr bwMode="auto">
          <a:xfrm>
            <a:off x="7039323" y="3839833"/>
            <a:ext cx="304538" cy="304538"/>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269" h="152269"/>
            <a:bevelB w="152269" h="152269"/>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34" name="Montgomery_InitialLabel">
            <a:extLst>
              <a:ext uri="{FF2B5EF4-FFF2-40B4-BE49-F238E27FC236}">
                <a16:creationId xmlns:a16="http://schemas.microsoft.com/office/drawing/2014/main" id="{6F357745-D25D-41CD-9627-87CC0D287D59}"/>
              </a:ext>
            </a:extLst>
          </p:cNvPr>
          <p:cNvSpPr txBox="1"/>
          <p:nvPr/>
        </p:nvSpPr>
        <p:spPr>
          <a:xfrm>
            <a:off x="5565032" y="4518882"/>
            <a:ext cx="1107996" cy="276999"/>
          </a:xfrm>
          <a:prstGeom prst="rect">
            <a:avLst/>
          </a:prstGeom>
          <a:noFill/>
        </p:spPr>
        <p:txBody>
          <a:bodyPr vert="horz" wrap="none" rtlCol="0">
            <a:spAutoFit/>
          </a:bodyPr>
          <a:lstStyle/>
          <a:p>
            <a:pPr algn="l"/>
            <a:r>
              <a:rPr lang="en-US" sz="1200" b="1" dirty="0">
                <a:latin typeface="Arial" panose="020B0604020202020204" pitchFamily="34" charset="0"/>
              </a:rPr>
              <a:t>Montgomery</a:t>
            </a:r>
          </a:p>
        </p:txBody>
      </p:sp>
      <p:sp>
        <p:nvSpPr>
          <p:cNvPr id="101735" name="Philadelphia_InitialBubble">
            <a:extLst>
              <a:ext uri="{FF2B5EF4-FFF2-40B4-BE49-F238E27FC236}">
                <a16:creationId xmlns:a16="http://schemas.microsoft.com/office/drawing/2014/main" id="{EE6B77FF-7874-4611-8B3F-4431E7ADE6A5}"/>
              </a:ext>
            </a:extLst>
          </p:cNvPr>
          <p:cNvSpPr/>
          <p:nvPr/>
        </p:nvSpPr>
        <p:spPr bwMode="auto">
          <a:xfrm>
            <a:off x="7830730" y="3010119"/>
            <a:ext cx="292683" cy="292684"/>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46342" h="146342"/>
            <a:bevelB w="146342" h="146342"/>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36" name="Philadelphia_InitialLabel">
            <a:extLst>
              <a:ext uri="{FF2B5EF4-FFF2-40B4-BE49-F238E27FC236}">
                <a16:creationId xmlns:a16="http://schemas.microsoft.com/office/drawing/2014/main" id="{A7FF03CC-A8B5-4FDD-A205-5DB4BA3F4491}"/>
              </a:ext>
            </a:extLst>
          </p:cNvPr>
          <p:cNvSpPr txBox="1"/>
          <p:nvPr/>
        </p:nvSpPr>
        <p:spPr>
          <a:xfrm>
            <a:off x="8085016" y="2629381"/>
            <a:ext cx="1093569" cy="276999"/>
          </a:xfrm>
          <a:prstGeom prst="rect">
            <a:avLst/>
          </a:prstGeom>
          <a:noFill/>
        </p:spPr>
        <p:txBody>
          <a:bodyPr vert="horz" wrap="none" rtlCol="0">
            <a:spAutoFit/>
          </a:bodyPr>
          <a:lstStyle/>
          <a:p>
            <a:pPr algn="l"/>
            <a:r>
              <a:rPr lang="en-US" sz="1200" b="1" dirty="0">
                <a:latin typeface="Arial" panose="020B0604020202020204" pitchFamily="34" charset="0"/>
              </a:rPr>
              <a:t>Philadelphia</a:t>
            </a:r>
          </a:p>
        </p:txBody>
      </p:sp>
      <p:sp>
        <p:nvSpPr>
          <p:cNvPr id="101737" name="Providence_InitialBubble">
            <a:extLst>
              <a:ext uri="{FF2B5EF4-FFF2-40B4-BE49-F238E27FC236}">
                <a16:creationId xmlns:a16="http://schemas.microsoft.com/office/drawing/2014/main" id="{E59BF870-2767-48FB-AC57-C3C17C6B2718}"/>
              </a:ext>
            </a:extLst>
          </p:cNvPr>
          <p:cNvSpPr/>
          <p:nvPr/>
        </p:nvSpPr>
        <p:spPr bwMode="auto">
          <a:xfrm>
            <a:off x="7338931" y="3046925"/>
            <a:ext cx="252422" cy="252422"/>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26211" h="126211"/>
            <a:bevelB w="126211" h="12621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38" name="Providence_InitialLabel">
            <a:extLst>
              <a:ext uri="{FF2B5EF4-FFF2-40B4-BE49-F238E27FC236}">
                <a16:creationId xmlns:a16="http://schemas.microsoft.com/office/drawing/2014/main" id="{B47A41EA-B93D-4629-9882-8BF19AE4A4D4}"/>
              </a:ext>
            </a:extLst>
          </p:cNvPr>
          <p:cNvSpPr txBox="1"/>
          <p:nvPr/>
        </p:nvSpPr>
        <p:spPr>
          <a:xfrm>
            <a:off x="7137406" y="1671970"/>
            <a:ext cx="1013419" cy="276999"/>
          </a:xfrm>
          <a:prstGeom prst="rect">
            <a:avLst/>
          </a:prstGeom>
          <a:noFill/>
        </p:spPr>
        <p:txBody>
          <a:bodyPr vert="horz" wrap="none" rtlCol="0">
            <a:spAutoFit/>
          </a:bodyPr>
          <a:lstStyle/>
          <a:p>
            <a:pPr algn="l"/>
            <a:r>
              <a:rPr lang="en-US" sz="1200" b="1" dirty="0">
                <a:latin typeface="Arial" panose="020B0604020202020204" pitchFamily="34" charset="0"/>
              </a:rPr>
              <a:t>Providence</a:t>
            </a:r>
          </a:p>
        </p:txBody>
      </p:sp>
      <p:sp>
        <p:nvSpPr>
          <p:cNvPr id="101740" name="Hartford_InitialBubble">
            <a:extLst>
              <a:ext uri="{FF2B5EF4-FFF2-40B4-BE49-F238E27FC236}">
                <a16:creationId xmlns:a16="http://schemas.microsoft.com/office/drawing/2014/main" id="{7971DA57-AF54-4B19-8755-7EE46AE2E6EC}"/>
              </a:ext>
            </a:extLst>
          </p:cNvPr>
          <p:cNvSpPr/>
          <p:nvPr/>
        </p:nvSpPr>
        <p:spPr bwMode="auto">
          <a:xfrm>
            <a:off x="7233381" y="3251106"/>
            <a:ext cx="236868" cy="236868"/>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18434" h="118434"/>
            <a:bevelB w="118434" h="118434"/>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42" name="Hartford_InitialLabel">
            <a:extLst>
              <a:ext uri="{FF2B5EF4-FFF2-40B4-BE49-F238E27FC236}">
                <a16:creationId xmlns:a16="http://schemas.microsoft.com/office/drawing/2014/main" id="{47F1D94E-7123-427E-88C7-BADB6A57D83C}"/>
              </a:ext>
            </a:extLst>
          </p:cNvPr>
          <p:cNvSpPr txBox="1"/>
          <p:nvPr/>
        </p:nvSpPr>
        <p:spPr>
          <a:xfrm>
            <a:off x="5499842" y="2016588"/>
            <a:ext cx="790601" cy="276999"/>
          </a:xfrm>
          <a:prstGeom prst="rect">
            <a:avLst/>
          </a:prstGeom>
          <a:noFill/>
        </p:spPr>
        <p:txBody>
          <a:bodyPr vert="horz" wrap="none" rtlCol="0">
            <a:spAutoFit/>
          </a:bodyPr>
          <a:lstStyle/>
          <a:p>
            <a:pPr algn="l"/>
            <a:r>
              <a:rPr lang="en-US" sz="1200" b="1" dirty="0">
                <a:latin typeface="Arial" panose="020B0604020202020204" pitchFamily="34" charset="0"/>
              </a:rPr>
              <a:t>Hartford</a:t>
            </a:r>
          </a:p>
        </p:txBody>
      </p:sp>
      <p:sp>
        <p:nvSpPr>
          <p:cNvPr id="101744" name="Silver Spring_InitialBubble">
            <a:extLst>
              <a:ext uri="{FF2B5EF4-FFF2-40B4-BE49-F238E27FC236}">
                <a16:creationId xmlns:a16="http://schemas.microsoft.com/office/drawing/2014/main" id="{215DCEB2-D891-4A56-80CA-5928AEB66766}"/>
              </a:ext>
            </a:extLst>
          </p:cNvPr>
          <p:cNvSpPr/>
          <p:nvPr/>
        </p:nvSpPr>
        <p:spPr bwMode="auto">
          <a:xfrm>
            <a:off x="7287338" y="3622981"/>
            <a:ext cx="230557" cy="230557"/>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115278" h="115278"/>
            <a:bevelB w="115278" h="115278"/>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45" name="Silver Spring_InitialLabel">
            <a:extLst>
              <a:ext uri="{FF2B5EF4-FFF2-40B4-BE49-F238E27FC236}">
                <a16:creationId xmlns:a16="http://schemas.microsoft.com/office/drawing/2014/main" id="{DEF571AE-BA62-473C-A08A-5BF89390FDBF}"/>
              </a:ext>
            </a:extLst>
          </p:cNvPr>
          <p:cNvSpPr txBox="1"/>
          <p:nvPr/>
        </p:nvSpPr>
        <p:spPr>
          <a:xfrm>
            <a:off x="7843891" y="4525674"/>
            <a:ext cx="1135247" cy="276999"/>
          </a:xfrm>
          <a:prstGeom prst="rect">
            <a:avLst/>
          </a:prstGeom>
          <a:noFill/>
        </p:spPr>
        <p:txBody>
          <a:bodyPr vert="horz" wrap="none" rtlCol="0">
            <a:spAutoFit/>
          </a:bodyPr>
          <a:lstStyle/>
          <a:p>
            <a:pPr algn="l"/>
            <a:r>
              <a:rPr lang="en-US" sz="1200" b="1" dirty="0">
                <a:latin typeface="Arial" panose="020B0604020202020204" pitchFamily="34" charset="0"/>
              </a:rPr>
              <a:t>Silver Spring</a:t>
            </a:r>
          </a:p>
        </p:txBody>
      </p:sp>
      <p:sp>
        <p:nvSpPr>
          <p:cNvPr id="101746" name="Buffalo_InitialBubble">
            <a:extLst>
              <a:ext uri="{FF2B5EF4-FFF2-40B4-BE49-F238E27FC236}">
                <a16:creationId xmlns:a16="http://schemas.microsoft.com/office/drawing/2014/main" id="{E3220A5F-AFAC-469A-8765-B59D4F4667AF}"/>
              </a:ext>
            </a:extLst>
          </p:cNvPr>
          <p:cNvSpPr/>
          <p:nvPr/>
        </p:nvSpPr>
        <p:spPr bwMode="auto">
          <a:xfrm>
            <a:off x="6922406" y="3412511"/>
            <a:ext cx="217929" cy="217928"/>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08964" h="108964"/>
            <a:bevelB w="108964" h="108964"/>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47" name="Buffalo_InitialLabel">
            <a:extLst>
              <a:ext uri="{FF2B5EF4-FFF2-40B4-BE49-F238E27FC236}">
                <a16:creationId xmlns:a16="http://schemas.microsoft.com/office/drawing/2014/main" id="{96B6F9E9-418F-42AD-A1FE-8ED3EE181524}"/>
              </a:ext>
            </a:extLst>
          </p:cNvPr>
          <p:cNvSpPr txBox="1"/>
          <p:nvPr/>
        </p:nvSpPr>
        <p:spPr>
          <a:xfrm>
            <a:off x="5699434" y="3404581"/>
            <a:ext cx="715260" cy="276999"/>
          </a:xfrm>
          <a:prstGeom prst="rect">
            <a:avLst/>
          </a:prstGeom>
          <a:noFill/>
        </p:spPr>
        <p:txBody>
          <a:bodyPr vert="horz" wrap="none" rtlCol="0">
            <a:spAutoFit/>
          </a:bodyPr>
          <a:lstStyle/>
          <a:p>
            <a:pPr algn="l"/>
            <a:r>
              <a:rPr lang="en-US" sz="1200" b="1" dirty="0">
                <a:latin typeface="Arial" panose="020B0604020202020204" pitchFamily="34" charset="0"/>
              </a:rPr>
              <a:t>Buffalo</a:t>
            </a:r>
          </a:p>
        </p:txBody>
      </p:sp>
      <p:sp>
        <p:nvSpPr>
          <p:cNvPr id="101748" name="Camden_InitialBubble">
            <a:extLst>
              <a:ext uri="{FF2B5EF4-FFF2-40B4-BE49-F238E27FC236}">
                <a16:creationId xmlns:a16="http://schemas.microsoft.com/office/drawing/2014/main" id="{13F408EE-55A5-41DE-B1EA-269C68C944CF}"/>
              </a:ext>
            </a:extLst>
          </p:cNvPr>
          <p:cNvSpPr/>
          <p:nvPr/>
        </p:nvSpPr>
        <p:spPr bwMode="auto">
          <a:xfrm>
            <a:off x="7290356" y="3713285"/>
            <a:ext cx="216707" cy="216707"/>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08353" h="108353"/>
            <a:bevelB w="108353" h="108353"/>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49" name="Camden_InitialLabel">
            <a:extLst>
              <a:ext uri="{FF2B5EF4-FFF2-40B4-BE49-F238E27FC236}">
                <a16:creationId xmlns:a16="http://schemas.microsoft.com/office/drawing/2014/main" id="{F2F336AC-7560-4F7D-9491-34CB0BBE0851}"/>
              </a:ext>
            </a:extLst>
          </p:cNvPr>
          <p:cNvSpPr txBox="1"/>
          <p:nvPr/>
        </p:nvSpPr>
        <p:spPr>
          <a:xfrm>
            <a:off x="5598749" y="2795522"/>
            <a:ext cx="790601" cy="276999"/>
          </a:xfrm>
          <a:prstGeom prst="rect">
            <a:avLst/>
          </a:prstGeom>
          <a:noFill/>
        </p:spPr>
        <p:txBody>
          <a:bodyPr vert="horz" wrap="none" rtlCol="0">
            <a:spAutoFit/>
          </a:bodyPr>
          <a:lstStyle/>
          <a:p>
            <a:pPr algn="l"/>
            <a:r>
              <a:rPr lang="en-US" sz="1200" b="1" dirty="0">
                <a:latin typeface="Arial" panose="020B0604020202020204" pitchFamily="34" charset="0"/>
              </a:rPr>
              <a:t>Camden</a:t>
            </a:r>
          </a:p>
        </p:txBody>
      </p:sp>
      <p:sp>
        <p:nvSpPr>
          <p:cNvPr id="101750" name="Rochester_InitialBubble">
            <a:extLst>
              <a:ext uri="{FF2B5EF4-FFF2-40B4-BE49-F238E27FC236}">
                <a16:creationId xmlns:a16="http://schemas.microsoft.com/office/drawing/2014/main" id="{40EE14BA-F4E3-4A60-8140-4119CF4F7213}"/>
              </a:ext>
            </a:extLst>
          </p:cNvPr>
          <p:cNvSpPr/>
          <p:nvPr/>
        </p:nvSpPr>
        <p:spPr bwMode="auto">
          <a:xfrm>
            <a:off x="6969041" y="3566240"/>
            <a:ext cx="210632" cy="210633"/>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05316" h="105316"/>
            <a:bevelB w="105316" h="105316"/>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51" name="Rochester_InitialLabel">
            <a:extLst>
              <a:ext uri="{FF2B5EF4-FFF2-40B4-BE49-F238E27FC236}">
                <a16:creationId xmlns:a16="http://schemas.microsoft.com/office/drawing/2014/main" id="{A20C93AC-5E28-4333-B6E9-34866BDDEF20}"/>
              </a:ext>
            </a:extLst>
          </p:cNvPr>
          <p:cNvSpPr txBox="1"/>
          <p:nvPr/>
        </p:nvSpPr>
        <p:spPr>
          <a:xfrm>
            <a:off x="5564130" y="2641264"/>
            <a:ext cx="934871" cy="276999"/>
          </a:xfrm>
          <a:prstGeom prst="rect">
            <a:avLst/>
          </a:prstGeom>
          <a:noFill/>
        </p:spPr>
        <p:txBody>
          <a:bodyPr vert="horz" wrap="none" rtlCol="0">
            <a:spAutoFit/>
          </a:bodyPr>
          <a:lstStyle/>
          <a:p>
            <a:pPr algn="l"/>
            <a:r>
              <a:rPr lang="en-US" sz="1200" b="1" dirty="0">
                <a:latin typeface="Arial" panose="020B0604020202020204" pitchFamily="34" charset="0"/>
              </a:rPr>
              <a:t>Rochester</a:t>
            </a:r>
          </a:p>
        </p:txBody>
      </p:sp>
      <p:sp>
        <p:nvSpPr>
          <p:cNvPr id="101752" name="Albany_InitialBubble">
            <a:extLst>
              <a:ext uri="{FF2B5EF4-FFF2-40B4-BE49-F238E27FC236}">
                <a16:creationId xmlns:a16="http://schemas.microsoft.com/office/drawing/2014/main" id="{740E3E1D-E472-4D00-8D95-F1C90C9D0F48}"/>
              </a:ext>
            </a:extLst>
          </p:cNvPr>
          <p:cNvSpPr/>
          <p:nvPr/>
        </p:nvSpPr>
        <p:spPr bwMode="auto">
          <a:xfrm>
            <a:off x="7247906" y="3499295"/>
            <a:ext cx="200001" cy="200000"/>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00000" h="100000"/>
            <a:bevelB w="100000" h="100000"/>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53" name="Albany_InitialLabel">
            <a:extLst>
              <a:ext uri="{FF2B5EF4-FFF2-40B4-BE49-F238E27FC236}">
                <a16:creationId xmlns:a16="http://schemas.microsoft.com/office/drawing/2014/main" id="{1E614535-C541-4773-A3D0-1F5B94873B33}"/>
              </a:ext>
            </a:extLst>
          </p:cNvPr>
          <p:cNvSpPr txBox="1"/>
          <p:nvPr/>
        </p:nvSpPr>
        <p:spPr>
          <a:xfrm>
            <a:off x="7270322" y="4299565"/>
            <a:ext cx="697627" cy="276999"/>
          </a:xfrm>
          <a:prstGeom prst="rect">
            <a:avLst/>
          </a:prstGeom>
          <a:noFill/>
        </p:spPr>
        <p:txBody>
          <a:bodyPr vert="horz" wrap="none" rtlCol="0">
            <a:spAutoFit/>
          </a:bodyPr>
          <a:lstStyle/>
          <a:p>
            <a:pPr algn="l"/>
            <a:r>
              <a:rPr lang="en-US" sz="1200" b="1" dirty="0">
                <a:latin typeface="Arial" panose="020B0604020202020204" pitchFamily="34" charset="0"/>
              </a:rPr>
              <a:t>Albany</a:t>
            </a:r>
          </a:p>
        </p:txBody>
      </p:sp>
      <p:sp>
        <p:nvSpPr>
          <p:cNvPr id="101754" name="Bridgeport_InitialBubble">
            <a:extLst>
              <a:ext uri="{FF2B5EF4-FFF2-40B4-BE49-F238E27FC236}">
                <a16:creationId xmlns:a16="http://schemas.microsoft.com/office/drawing/2014/main" id="{E65648AF-C139-499B-82A9-8AFF8536E70C}"/>
              </a:ext>
            </a:extLst>
          </p:cNvPr>
          <p:cNvSpPr/>
          <p:nvPr/>
        </p:nvSpPr>
        <p:spPr bwMode="auto">
          <a:xfrm>
            <a:off x="7037734" y="3426234"/>
            <a:ext cx="190481" cy="190482"/>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95241" h="95241"/>
            <a:bevelB w="95241" h="9524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55" name="Bridgeport_InitialLabel">
            <a:extLst>
              <a:ext uri="{FF2B5EF4-FFF2-40B4-BE49-F238E27FC236}">
                <a16:creationId xmlns:a16="http://schemas.microsoft.com/office/drawing/2014/main" id="{9D19A426-221B-4669-A833-5D4A9A20AC14}"/>
              </a:ext>
            </a:extLst>
          </p:cNvPr>
          <p:cNvSpPr txBox="1"/>
          <p:nvPr/>
        </p:nvSpPr>
        <p:spPr>
          <a:xfrm>
            <a:off x="5156461" y="3193853"/>
            <a:ext cx="971741" cy="276999"/>
          </a:xfrm>
          <a:prstGeom prst="rect">
            <a:avLst/>
          </a:prstGeom>
          <a:noFill/>
        </p:spPr>
        <p:txBody>
          <a:bodyPr vert="horz" wrap="none" rtlCol="0">
            <a:spAutoFit/>
          </a:bodyPr>
          <a:lstStyle/>
          <a:p>
            <a:pPr algn="l"/>
            <a:r>
              <a:rPr lang="en-US" sz="1200" b="1" dirty="0">
                <a:latin typeface="Arial" panose="020B0604020202020204" pitchFamily="34" charset="0"/>
              </a:rPr>
              <a:t>Bridgeport</a:t>
            </a:r>
          </a:p>
        </p:txBody>
      </p:sp>
      <p:sp>
        <p:nvSpPr>
          <p:cNvPr id="101756" name="Allentown_InitialBubble">
            <a:extLst>
              <a:ext uri="{FF2B5EF4-FFF2-40B4-BE49-F238E27FC236}">
                <a16:creationId xmlns:a16="http://schemas.microsoft.com/office/drawing/2014/main" id="{FF0C689D-96D6-4B70-96C7-10EEDF418131}"/>
              </a:ext>
            </a:extLst>
          </p:cNvPr>
          <p:cNvSpPr/>
          <p:nvPr/>
        </p:nvSpPr>
        <p:spPr bwMode="auto">
          <a:xfrm>
            <a:off x="7663360" y="3330457"/>
            <a:ext cx="181927" cy="181927"/>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90963" h="90963"/>
            <a:bevelB w="90963" h="90963"/>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57" name="Allentown_InitialLabel">
            <a:extLst>
              <a:ext uri="{FF2B5EF4-FFF2-40B4-BE49-F238E27FC236}">
                <a16:creationId xmlns:a16="http://schemas.microsoft.com/office/drawing/2014/main" id="{DCEB99E5-54F9-44D0-82DA-2A3ABDD6A747}"/>
              </a:ext>
            </a:extLst>
          </p:cNvPr>
          <p:cNvSpPr txBox="1"/>
          <p:nvPr/>
        </p:nvSpPr>
        <p:spPr>
          <a:xfrm>
            <a:off x="7998627" y="4252908"/>
            <a:ext cx="922047" cy="276999"/>
          </a:xfrm>
          <a:prstGeom prst="rect">
            <a:avLst/>
          </a:prstGeom>
          <a:noFill/>
        </p:spPr>
        <p:txBody>
          <a:bodyPr vert="horz" wrap="none" rtlCol="0">
            <a:spAutoFit/>
          </a:bodyPr>
          <a:lstStyle/>
          <a:p>
            <a:pPr algn="l"/>
            <a:r>
              <a:rPr lang="en-US" sz="1200" b="1" dirty="0">
                <a:latin typeface="Arial" panose="020B0604020202020204" pitchFamily="34" charset="0"/>
              </a:rPr>
              <a:t>Allentown</a:t>
            </a:r>
          </a:p>
        </p:txBody>
      </p:sp>
      <p:sp>
        <p:nvSpPr>
          <p:cNvPr id="101758" name="New Haven_InitialBubble">
            <a:extLst>
              <a:ext uri="{FF2B5EF4-FFF2-40B4-BE49-F238E27FC236}">
                <a16:creationId xmlns:a16="http://schemas.microsoft.com/office/drawing/2014/main" id="{FFBE9E92-26A3-4012-87AC-9EC031C7BFEB}"/>
              </a:ext>
            </a:extLst>
          </p:cNvPr>
          <p:cNvSpPr/>
          <p:nvPr/>
        </p:nvSpPr>
        <p:spPr bwMode="auto">
          <a:xfrm>
            <a:off x="7323783" y="3369773"/>
            <a:ext cx="181115" cy="181115"/>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90557" h="90557"/>
            <a:bevelB w="90557" h="90557"/>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59" name="New Haven_InitialLabel">
            <a:extLst>
              <a:ext uri="{FF2B5EF4-FFF2-40B4-BE49-F238E27FC236}">
                <a16:creationId xmlns:a16="http://schemas.microsoft.com/office/drawing/2014/main" id="{5ADC1190-6C8A-4FFD-B92C-AC72A52C7C19}"/>
              </a:ext>
            </a:extLst>
          </p:cNvPr>
          <p:cNvSpPr txBox="1"/>
          <p:nvPr/>
        </p:nvSpPr>
        <p:spPr>
          <a:xfrm>
            <a:off x="5533608" y="1845718"/>
            <a:ext cx="1003801" cy="276999"/>
          </a:xfrm>
          <a:prstGeom prst="rect">
            <a:avLst/>
          </a:prstGeom>
          <a:noFill/>
        </p:spPr>
        <p:txBody>
          <a:bodyPr vert="horz" wrap="none" rtlCol="0">
            <a:spAutoFit/>
          </a:bodyPr>
          <a:lstStyle/>
          <a:p>
            <a:pPr algn="l"/>
            <a:r>
              <a:rPr lang="en-US" sz="1200" b="1" dirty="0">
                <a:latin typeface="Arial" panose="020B0604020202020204" pitchFamily="34" charset="0"/>
              </a:rPr>
              <a:t>New Haven</a:t>
            </a:r>
          </a:p>
        </p:txBody>
      </p:sp>
      <p:sp>
        <p:nvSpPr>
          <p:cNvPr id="101760" name="Syracuse_InitialBubble">
            <a:extLst>
              <a:ext uri="{FF2B5EF4-FFF2-40B4-BE49-F238E27FC236}">
                <a16:creationId xmlns:a16="http://schemas.microsoft.com/office/drawing/2014/main" id="{A5C26957-DC3E-4404-A55C-3C4EB971BD4D}"/>
              </a:ext>
            </a:extLst>
          </p:cNvPr>
          <p:cNvSpPr/>
          <p:nvPr/>
        </p:nvSpPr>
        <p:spPr bwMode="auto">
          <a:xfrm>
            <a:off x="7164563" y="3678754"/>
            <a:ext cx="163480" cy="163480"/>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81740" h="81740"/>
            <a:bevelB w="81740" h="81740"/>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61" name="Syracuse_InitialLabel">
            <a:extLst>
              <a:ext uri="{FF2B5EF4-FFF2-40B4-BE49-F238E27FC236}">
                <a16:creationId xmlns:a16="http://schemas.microsoft.com/office/drawing/2014/main" id="{5836D0D5-16B6-4CC0-9B7B-A3302F6C6321}"/>
              </a:ext>
            </a:extLst>
          </p:cNvPr>
          <p:cNvSpPr txBox="1"/>
          <p:nvPr/>
        </p:nvSpPr>
        <p:spPr>
          <a:xfrm>
            <a:off x="7101414" y="4599547"/>
            <a:ext cx="865943" cy="276999"/>
          </a:xfrm>
          <a:prstGeom prst="rect">
            <a:avLst/>
          </a:prstGeom>
          <a:noFill/>
        </p:spPr>
        <p:txBody>
          <a:bodyPr vert="horz" wrap="none" rtlCol="0">
            <a:spAutoFit/>
          </a:bodyPr>
          <a:lstStyle/>
          <a:p>
            <a:pPr algn="l"/>
            <a:r>
              <a:rPr lang="en-US" sz="1200" b="1" dirty="0">
                <a:latin typeface="Arial" panose="020B0604020202020204" pitchFamily="34" charset="0"/>
              </a:rPr>
              <a:t>Syracuse</a:t>
            </a:r>
          </a:p>
        </p:txBody>
      </p:sp>
      <p:sp>
        <p:nvSpPr>
          <p:cNvPr id="101762" name="Trenton_InitialBubble">
            <a:extLst>
              <a:ext uri="{FF2B5EF4-FFF2-40B4-BE49-F238E27FC236}">
                <a16:creationId xmlns:a16="http://schemas.microsoft.com/office/drawing/2014/main" id="{2892C399-574A-4D00-AA32-BC3CB292923C}"/>
              </a:ext>
            </a:extLst>
          </p:cNvPr>
          <p:cNvSpPr/>
          <p:nvPr/>
        </p:nvSpPr>
        <p:spPr bwMode="auto">
          <a:xfrm>
            <a:off x="7578768" y="3439911"/>
            <a:ext cx="155717" cy="155717"/>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77859" h="77859"/>
            <a:bevelB w="77859" h="77859"/>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63" name="Trenton_InitialLabel">
            <a:extLst>
              <a:ext uri="{FF2B5EF4-FFF2-40B4-BE49-F238E27FC236}">
                <a16:creationId xmlns:a16="http://schemas.microsoft.com/office/drawing/2014/main" id="{0F2F3265-6F04-47F1-878D-E240B2B2A832}"/>
              </a:ext>
            </a:extLst>
          </p:cNvPr>
          <p:cNvSpPr txBox="1"/>
          <p:nvPr/>
        </p:nvSpPr>
        <p:spPr>
          <a:xfrm>
            <a:off x="8223064" y="2903549"/>
            <a:ext cx="750077" cy="276999"/>
          </a:xfrm>
          <a:prstGeom prst="rect">
            <a:avLst/>
          </a:prstGeom>
          <a:noFill/>
        </p:spPr>
        <p:txBody>
          <a:bodyPr vert="horz" wrap="none" rtlCol="0">
            <a:spAutoFit/>
          </a:bodyPr>
          <a:lstStyle/>
          <a:p>
            <a:pPr algn="l"/>
            <a:r>
              <a:rPr lang="en-US" sz="1200" b="1" dirty="0">
                <a:latin typeface="Arial" panose="020B0604020202020204" pitchFamily="34" charset="0"/>
              </a:rPr>
              <a:t>Trenton</a:t>
            </a:r>
          </a:p>
        </p:txBody>
      </p:sp>
      <p:sp>
        <p:nvSpPr>
          <p:cNvPr id="101764" name="Manchester_InitialBubble">
            <a:extLst>
              <a:ext uri="{FF2B5EF4-FFF2-40B4-BE49-F238E27FC236}">
                <a16:creationId xmlns:a16="http://schemas.microsoft.com/office/drawing/2014/main" id="{E127685F-8151-4F58-9CB0-FADA7CBCB253}"/>
              </a:ext>
            </a:extLst>
          </p:cNvPr>
          <p:cNvSpPr/>
          <p:nvPr/>
        </p:nvSpPr>
        <p:spPr bwMode="auto">
          <a:xfrm>
            <a:off x="7408166" y="3210049"/>
            <a:ext cx="137401" cy="137401"/>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68701" h="68701"/>
            <a:bevelB w="68701" h="6870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1765" name="Manchester_InitialLabel">
            <a:extLst>
              <a:ext uri="{FF2B5EF4-FFF2-40B4-BE49-F238E27FC236}">
                <a16:creationId xmlns:a16="http://schemas.microsoft.com/office/drawing/2014/main" id="{8C799D56-46EE-444D-849D-30DCA7772342}"/>
              </a:ext>
            </a:extLst>
          </p:cNvPr>
          <p:cNvSpPr txBox="1"/>
          <p:nvPr/>
        </p:nvSpPr>
        <p:spPr>
          <a:xfrm>
            <a:off x="7676775" y="2020118"/>
            <a:ext cx="1037463" cy="276999"/>
          </a:xfrm>
          <a:prstGeom prst="rect">
            <a:avLst/>
          </a:prstGeom>
          <a:noFill/>
        </p:spPr>
        <p:txBody>
          <a:bodyPr vert="horz" wrap="none" rtlCol="0">
            <a:spAutoFit/>
          </a:bodyPr>
          <a:lstStyle/>
          <a:p>
            <a:pPr algn="l"/>
            <a:r>
              <a:rPr lang="en-US" sz="1200" b="1" dirty="0">
                <a:latin typeface="Arial" panose="020B0604020202020204" pitchFamily="34" charset="0"/>
              </a:rPr>
              <a:t>Manchester</a:t>
            </a:r>
          </a:p>
        </p:txBody>
      </p:sp>
      <p:sp>
        <p:nvSpPr>
          <p:cNvPr id="101766" name="U.S._InitialBubble">
            <a:extLst>
              <a:ext uri="{FF2B5EF4-FFF2-40B4-BE49-F238E27FC236}">
                <a16:creationId xmlns:a16="http://schemas.microsoft.com/office/drawing/2014/main" id="{93BA0E34-8F20-4ABA-804B-132CB31360EE}"/>
              </a:ext>
            </a:extLst>
          </p:cNvPr>
          <p:cNvSpPr/>
          <p:nvPr/>
        </p:nvSpPr>
        <p:spPr bwMode="auto">
          <a:xfrm>
            <a:off x="7531889" y="3270977"/>
            <a:ext cx="312002" cy="312003"/>
          </a:xfrm>
          <a:prstGeom prst="star5">
            <a:avLst/>
          </a:prstGeom>
          <a:solidFill>
            <a:srgbClr val="FFC832"/>
          </a:solidFill>
          <a:ln w="9525" cap="flat" cmpd="sng" algn="ctr">
            <a:solidFill>
              <a:schemeClr val="tx1"/>
            </a:solidFill>
            <a:prstDash val="solid"/>
            <a:round/>
            <a:headEnd type="none" w="med" len="med"/>
            <a:tailEnd type="none" w="med" len="med"/>
          </a:ln>
          <a:effectLst/>
          <a:scene3d>
            <a:camera prst="orthographicFront"/>
            <a:lightRig rig="threePt" dir="t"/>
          </a:scene3d>
          <a:sp3d>
            <a:bevelT w="156001" h="156001"/>
            <a:bevelB w="156001" h="15600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101768" name="Straight Connector 101767">
            <a:extLst>
              <a:ext uri="{FF2B5EF4-FFF2-40B4-BE49-F238E27FC236}">
                <a16:creationId xmlns:a16="http://schemas.microsoft.com/office/drawing/2014/main" id="{24B585D5-70D2-42B2-BE5A-34CBFFF179EF}"/>
              </a:ext>
            </a:extLst>
          </p:cNvPr>
          <p:cNvCxnSpPr>
            <a:cxnSpLocks/>
          </p:cNvCxnSpPr>
          <p:nvPr/>
        </p:nvCxnSpPr>
        <p:spPr bwMode="auto">
          <a:xfrm>
            <a:off x="7640996" y="3515916"/>
            <a:ext cx="624901" cy="656814"/>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69" name="Straight Connector 101768">
            <a:extLst>
              <a:ext uri="{FF2B5EF4-FFF2-40B4-BE49-F238E27FC236}">
                <a16:creationId xmlns:a16="http://schemas.microsoft.com/office/drawing/2014/main" id="{6EE3B6DA-FEBE-4879-BFE6-A4BAC8FB2BC6}"/>
              </a:ext>
            </a:extLst>
          </p:cNvPr>
          <p:cNvCxnSpPr>
            <a:cxnSpLocks/>
          </p:cNvCxnSpPr>
          <p:nvPr/>
        </p:nvCxnSpPr>
        <p:spPr bwMode="auto">
          <a:xfrm flipV="1">
            <a:off x="7844205" y="2588705"/>
            <a:ext cx="301578" cy="734513"/>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70" name="Straight Connector 101769">
            <a:extLst>
              <a:ext uri="{FF2B5EF4-FFF2-40B4-BE49-F238E27FC236}">
                <a16:creationId xmlns:a16="http://schemas.microsoft.com/office/drawing/2014/main" id="{BBB11AC1-D45D-4D21-9D35-22E87F447836}"/>
              </a:ext>
            </a:extLst>
          </p:cNvPr>
          <p:cNvCxnSpPr>
            <a:cxnSpLocks/>
          </p:cNvCxnSpPr>
          <p:nvPr/>
        </p:nvCxnSpPr>
        <p:spPr bwMode="auto">
          <a:xfrm flipV="1">
            <a:off x="7574562" y="2087803"/>
            <a:ext cx="66433" cy="848167"/>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71" name="Straight Connector 101770">
            <a:extLst>
              <a:ext uri="{FF2B5EF4-FFF2-40B4-BE49-F238E27FC236}">
                <a16:creationId xmlns:a16="http://schemas.microsoft.com/office/drawing/2014/main" id="{91828E1C-B276-48A8-B5DE-03E739D22D67}"/>
              </a:ext>
            </a:extLst>
          </p:cNvPr>
          <p:cNvCxnSpPr>
            <a:cxnSpLocks/>
          </p:cNvCxnSpPr>
          <p:nvPr/>
        </p:nvCxnSpPr>
        <p:spPr bwMode="auto">
          <a:xfrm flipH="1" flipV="1">
            <a:off x="6371843" y="2649024"/>
            <a:ext cx="851013" cy="911361"/>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72" name="Straight Connector 101771">
            <a:extLst>
              <a:ext uri="{FF2B5EF4-FFF2-40B4-BE49-F238E27FC236}">
                <a16:creationId xmlns:a16="http://schemas.microsoft.com/office/drawing/2014/main" id="{720A276B-F41B-4067-95AB-C7DA6156FBB0}"/>
              </a:ext>
            </a:extLst>
          </p:cNvPr>
          <p:cNvCxnSpPr>
            <a:cxnSpLocks/>
          </p:cNvCxnSpPr>
          <p:nvPr/>
        </p:nvCxnSpPr>
        <p:spPr bwMode="auto">
          <a:xfrm>
            <a:off x="7512038" y="3445508"/>
            <a:ext cx="715364" cy="91434"/>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73" name="Straight Connector 101772">
            <a:extLst>
              <a:ext uri="{FF2B5EF4-FFF2-40B4-BE49-F238E27FC236}">
                <a16:creationId xmlns:a16="http://schemas.microsoft.com/office/drawing/2014/main" id="{53891D9A-9A38-4535-BC03-0CFAB2D1295F}"/>
              </a:ext>
            </a:extLst>
          </p:cNvPr>
          <p:cNvCxnSpPr>
            <a:cxnSpLocks/>
          </p:cNvCxnSpPr>
          <p:nvPr/>
        </p:nvCxnSpPr>
        <p:spPr bwMode="auto">
          <a:xfrm flipV="1">
            <a:off x="7508130" y="2381847"/>
            <a:ext cx="461257" cy="1091455"/>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74" name="Straight Connector 101773">
            <a:extLst>
              <a:ext uri="{FF2B5EF4-FFF2-40B4-BE49-F238E27FC236}">
                <a16:creationId xmlns:a16="http://schemas.microsoft.com/office/drawing/2014/main" id="{8FB686D9-ADD4-4D5D-8F19-4F8EB0430529}"/>
              </a:ext>
            </a:extLst>
          </p:cNvPr>
          <p:cNvCxnSpPr>
            <a:cxnSpLocks/>
          </p:cNvCxnSpPr>
          <p:nvPr/>
        </p:nvCxnSpPr>
        <p:spPr bwMode="auto">
          <a:xfrm flipH="1" flipV="1">
            <a:off x="6199475" y="2355041"/>
            <a:ext cx="1105446" cy="1251666"/>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75" name="Straight Connector 101774">
            <a:extLst>
              <a:ext uri="{FF2B5EF4-FFF2-40B4-BE49-F238E27FC236}">
                <a16:creationId xmlns:a16="http://schemas.microsoft.com/office/drawing/2014/main" id="{249DC166-F22B-4A50-ADF4-BB31E6BA21F4}"/>
              </a:ext>
            </a:extLst>
          </p:cNvPr>
          <p:cNvCxnSpPr>
            <a:cxnSpLocks/>
          </p:cNvCxnSpPr>
          <p:nvPr/>
        </p:nvCxnSpPr>
        <p:spPr bwMode="auto">
          <a:xfrm flipH="1" flipV="1">
            <a:off x="6264807" y="3144554"/>
            <a:ext cx="1090917" cy="443624"/>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76" name="Straight Connector 101775">
            <a:extLst>
              <a:ext uri="{FF2B5EF4-FFF2-40B4-BE49-F238E27FC236}">
                <a16:creationId xmlns:a16="http://schemas.microsoft.com/office/drawing/2014/main" id="{BEB1812D-2460-42A4-B0F7-B27169873FE6}"/>
              </a:ext>
            </a:extLst>
          </p:cNvPr>
          <p:cNvCxnSpPr>
            <a:cxnSpLocks/>
          </p:cNvCxnSpPr>
          <p:nvPr/>
        </p:nvCxnSpPr>
        <p:spPr bwMode="auto">
          <a:xfrm flipH="1">
            <a:off x="6371843" y="4012234"/>
            <a:ext cx="803510" cy="564330"/>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77" name="Straight Connector 101776">
            <a:extLst>
              <a:ext uri="{FF2B5EF4-FFF2-40B4-BE49-F238E27FC236}">
                <a16:creationId xmlns:a16="http://schemas.microsoft.com/office/drawing/2014/main" id="{7210A660-2A65-419E-B1E7-14BACB143A96}"/>
              </a:ext>
            </a:extLst>
          </p:cNvPr>
          <p:cNvCxnSpPr>
            <a:cxnSpLocks/>
          </p:cNvCxnSpPr>
          <p:nvPr/>
        </p:nvCxnSpPr>
        <p:spPr bwMode="auto">
          <a:xfrm flipV="1">
            <a:off x="7977071" y="2850844"/>
            <a:ext cx="272102" cy="305618"/>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78" name="Straight Connector 101777">
            <a:extLst>
              <a:ext uri="{FF2B5EF4-FFF2-40B4-BE49-F238E27FC236}">
                <a16:creationId xmlns:a16="http://schemas.microsoft.com/office/drawing/2014/main" id="{95A0A7EE-F154-4685-BCE8-60CA58A45D74}"/>
              </a:ext>
            </a:extLst>
          </p:cNvPr>
          <p:cNvCxnSpPr>
            <a:cxnSpLocks/>
          </p:cNvCxnSpPr>
          <p:nvPr/>
        </p:nvCxnSpPr>
        <p:spPr bwMode="auto">
          <a:xfrm flipH="1" flipV="1">
            <a:off x="7379082" y="1883810"/>
            <a:ext cx="86061" cy="1289328"/>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79" name="Straight Connector 101778">
            <a:extLst>
              <a:ext uri="{FF2B5EF4-FFF2-40B4-BE49-F238E27FC236}">
                <a16:creationId xmlns:a16="http://schemas.microsoft.com/office/drawing/2014/main" id="{AC777481-80DB-4E43-A5BA-959B83ABB6E9}"/>
              </a:ext>
            </a:extLst>
          </p:cNvPr>
          <p:cNvCxnSpPr>
            <a:cxnSpLocks/>
          </p:cNvCxnSpPr>
          <p:nvPr/>
        </p:nvCxnSpPr>
        <p:spPr bwMode="auto">
          <a:xfrm flipH="1" flipV="1">
            <a:off x="6193208" y="2208473"/>
            <a:ext cx="1158607" cy="1161067"/>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80" name="Straight Connector 101779">
            <a:extLst>
              <a:ext uri="{FF2B5EF4-FFF2-40B4-BE49-F238E27FC236}">
                <a16:creationId xmlns:a16="http://schemas.microsoft.com/office/drawing/2014/main" id="{36EC2436-47AD-41CE-8605-786461AEA170}"/>
              </a:ext>
            </a:extLst>
          </p:cNvPr>
          <p:cNvCxnSpPr>
            <a:cxnSpLocks/>
          </p:cNvCxnSpPr>
          <p:nvPr/>
        </p:nvCxnSpPr>
        <p:spPr bwMode="auto">
          <a:xfrm>
            <a:off x="7402616" y="3738260"/>
            <a:ext cx="638179" cy="849421"/>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81" name="Straight Connector 101780">
            <a:extLst>
              <a:ext uri="{FF2B5EF4-FFF2-40B4-BE49-F238E27FC236}">
                <a16:creationId xmlns:a16="http://schemas.microsoft.com/office/drawing/2014/main" id="{5E43F144-8496-4EA7-B5F2-9ED92A0CCBBD}"/>
              </a:ext>
            </a:extLst>
          </p:cNvPr>
          <p:cNvCxnSpPr>
            <a:cxnSpLocks/>
          </p:cNvCxnSpPr>
          <p:nvPr/>
        </p:nvCxnSpPr>
        <p:spPr bwMode="auto">
          <a:xfrm flipH="1" flipV="1">
            <a:off x="6337358" y="3502499"/>
            <a:ext cx="694014" cy="18978"/>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82" name="Straight Connector 101781">
            <a:extLst>
              <a:ext uri="{FF2B5EF4-FFF2-40B4-BE49-F238E27FC236}">
                <a16:creationId xmlns:a16="http://schemas.microsoft.com/office/drawing/2014/main" id="{D6C2D680-20ED-4792-8980-4BC8D416B944}"/>
              </a:ext>
            </a:extLst>
          </p:cNvPr>
          <p:cNvCxnSpPr>
            <a:cxnSpLocks/>
          </p:cNvCxnSpPr>
          <p:nvPr/>
        </p:nvCxnSpPr>
        <p:spPr bwMode="auto">
          <a:xfrm flipH="1" flipV="1">
            <a:off x="6296090" y="2949693"/>
            <a:ext cx="1102620" cy="871946"/>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83" name="Straight Connector 101782">
            <a:extLst>
              <a:ext uri="{FF2B5EF4-FFF2-40B4-BE49-F238E27FC236}">
                <a16:creationId xmlns:a16="http://schemas.microsoft.com/office/drawing/2014/main" id="{5C5A1457-DEE9-44CD-9581-79F10E9061DB}"/>
              </a:ext>
            </a:extLst>
          </p:cNvPr>
          <p:cNvCxnSpPr>
            <a:cxnSpLocks/>
          </p:cNvCxnSpPr>
          <p:nvPr/>
        </p:nvCxnSpPr>
        <p:spPr bwMode="auto">
          <a:xfrm flipH="1" flipV="1">
            <a:off x="6323172" y="2818142"/>
            <a:ext cx="751186" cy="853415"/>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84" name="Straight Connector 101783">
            <a:extLst>
              <a:ext uri="{FF2B5EF4-FFF2-40B4-BE49-F238E27FC236}">
                <a16:creationId xmlns:a16="http://schemas.microsoft.com/office/drawing/2014/main" id="{47554DDC-BD07-44CF-8A11-2280DCAE513C}"/>
              </a:ext>
            </a:extLst>
          </p:cNvPr>
          <p:cNvCxnSpPr>
            <a:cxnSpLocks/>
          </p:cNvCxnSpPr>
          <p:nvPr/>
        </p:nvCxnSpPr>
        <p:spPr bwMode="auto">
          <a:xfrm>
            <a:off x="7347907" y="3599295"/>
            <a:ext cx="141771" cy="760775"/>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85" name="Straight Connector 101784">
            <a:extLst>
              <a:ext uri="{FF2B5EF4-FFF2-40B4-BE49-F238E27FC236}">
                <a16:creationId xmlns:a16="http://schemas.microsoft.com/office/drawing/2014/main" id="{68A7FF98-CEF6-4D1E-B76B-000A38B42275}"/>
              </a:ext>
            </a:extLst>
          </p:cNvPr>
          <p:cNvCxnSpPr>
            <a:cxnSpLocks/>
          </p:cNvCxnSpPr>
          <p:nvPr/>
        </p:nvCxnSpPr>
        <p:spPr bwMode="auto">
          <a:xfrm flipH="1" flipV="1">
            <a:off x="6035509" y="3361324"/>
            <a:ext cx="1097467" cy="160151"/>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86" name="Straight Connector 101785">
            <a:extLst>
              <a:ext uri="{FF2B5EF4-FFF2-40B4-BE49-F238E27FC236}">
                <a16:creationId xmlns:a16="http://schemas.microsoft.com/office/drawing/2014/main" id="{87C26DBD-5790-4191-B49F-21DB8EB65DD5}"/>
              </a:ext>
            </a:extLst>
          </p:cNvPr>
          <p:cNvCxnSpPr>
            <a:cxnSpLocks/>
          </p:cNvCxnSpPr>
          <p:nvPr/>
        </p:nvCxnSpPr>
        <p:spPr bwMode="auto">
          <a:xfrm>
            <a:off x="7754324" y="3421421"/>
            <a:ext cx="396595" cy="883762"/>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87" name="Straight Connector 101786">
            <a:extLst>
              <a:ext uri="{FF2B5EF4-FFF2-40B4-BE49-F238E27FC236}">
                <a16:creationId xmlns:a16="http://schemas.microsoft.com/office/drawing/2014/main" id="{A7104B43-AE60-4864-8168-5544B9099928}"/>
              </a:ext>
            </a:extLst>
          </p:cNvPr>
          <p:cNvCxnSpPr>
            <a:cxnSpLocks/>
          </p:cNvCxnSpPr>
          <p:nvPr/>
        </p:nvCxnSpPr>
        <p:spPr bwMode="auto">
          <a:xfrm flipH="1" flipV="1">
            <a:off x="6326399" y="2047241"/>
            <a:ext cx="1087943" cy="1413091"/>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88" name="Straight Connector 101787">
            <a:extLst>
              <a:ext uri="{FF2B5EF4-FFF2-40B4-BE49-F238E27FC236}">
                <a16:creationId xmlns:a16="http://schemas.microsoft.com/office/drawing/2014/main" id="{D6C60671-575C-4001-B2DA-08476FF3B6F8}"/>
              </a:ext>
            </a:extLst>
          </p:cNvPr>
          <p:cNvCxnSpPr>
            <a:cxnSpLocks/>
          </p:cNvCxnSpPr>
          <p:nvPr/>
        </p:nvCxnSpPr>
        <p:spPr bwMode="auto">
          <a:xfrm>
            <a:off x="7246303" y="3760494"/>
            <a:ext cx="28301" cy="906402"/>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89" name="Straight Connector 101788">
            <a:extLst>
              <a:ext uri="{FF2B5EF4-FFF2-40B4-BE49-F238E27FC236}">
                <a16:creationId xmlns:a16="http://schemas.microsoft.com/office/drawing/2014/main" id="{8631E6C8-5FB2-47D4-BE41-A0AC44DB3EEA}"/>
              </a:ext>
            </a:extLst>
          </p:cNvPr>
          <p:cNvCxnSpPr>
            <a:cxnSpLocks/>
          </p:cNvCxnSpPr>
          <p:nvPr/>
        </p:nvCxnSpPr>
        <p:spPr bwMode="auto">
          <a:xfrm flipV="1">
            <a:off x="7656626" y="3066872"/>
            <a:ext cx="647507" cy="450897"/>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90" name="Straight Connector 101789">
            <a:extLst>
              <a:ext uri="{FF2B5EF4-FFF2-40B4-BE49-F238E27FC236}">
                <a16:creationId xmlns:a16="http://schemas.microsoft.com/office/drawing/2014/main" id="{056678C6-9C56-4F07-B5A9-8E92ECD939FE}"/>
              </a:ext>
            </a:extLst>
          </p:cNvPr>
          <p:cNvCxnSpPr>
            <a:cxnSpLocks/>
          </p:cNvCxnSpPr>
          <p:nvPr/>
        </p:nvCxnSpPr>
        <p:spPr bwMode="auto">
          <a:xfrm flipV="1">
            <a:off x="7476867" y="2276094"/>
            <a:ext cx="410530" cy="1002657"/>
          </a:xfrm>
          <a:prstGeom prst="line">
            <a:avLst/>
          </a:prstGeom>
          <a:solidFill>
            <a:schemeClr val="accent1"/>
          </a:solidFill>
          <a:ln w="9525" cap="flat" cmpd="sng" algn="ctr">
            <a:solidFill>
              <a:schemeClr val="tx1"/>
            </a:solidFill>
            <a:prstDash val="solid"/>
            <a:round/>
            <a:headEnd type="none" w="med" len="med"/>
            <a:tailEnd type="none" w="sm" len="sm"/>
          </a:ln>
          <a:effectLst/>
        </p:spPr>
      </p:cxnSp>
      <p:sp>
        <p:nvSpPr>
          <p:cNvPr id="92" name="Rectangle 3">
            <a:extLst>
              <a:ext uri="{FF2B5EF4-FFF2-40B4-BE49-F238E27FC236}">
                <a16:creationId xmlns:a16="http://schemas.microsoft.com/office/drawing/2014/main" id="{42E2EBA1-AB17-40FD-B06F-B5D5048EE7FE}"/>
              </a:ext>
            </a:extLst>
          </p:cNvPr>
          <p:cNvSpPr txBox="1">
            <a:spLocks noChangeArrowheads="1"/>
          </p:cNvSpPr>
          <p:nvPr/>
        </p:nvSpPr>
        <p:spPr bwMode="gray">
          <a:xfrm>
            <a:off x="446088" y="624836"/>
            <a:ext cx="8229600" cy="4447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400" i="0" u="none" strike="noStrike" kern="1200" cap="none" spc="0" normalizeH="0" baseline="0" noProof="0" dirty="0">
                <a:ln>
                  <a:noFill/>
                </a:ln>
                <a:solidFill>
                  <a:srgbClr val="0028A0"/>
                </a:solidFill>
                <a:effectLst/>
                <a:uLnTx/>
                <a:uFillTx/>
                <a:latin typeface="Arial" charset="0"/>
                <a:ea typeface="+mn-ea"/>
                <a:cs typeface="+mn-cs"/>
              </a:rPr>
              <a:t>Payroll Employment—Northeast MSAs</a:t>
            </a:r>
            <a:endParaRPr kumimoji="0" lang="en-US" sz="3400" i="0" u="none" strike="noStrike" kern="1200" cap="none" spc="0" normalizeH="0" baseline="0" noProof="1">
              <a:ln>
                <a:noFill/>
              </a:ln>
              <a:solidFill>
                <a:srgbClr val="0028A0"/>
              </a:solidFill>
              <a:effectLst/>
              <a:uLnTx/>
              <a:uFillTx/>
              <a:latin typeface="Arial" charset="0"/>
              <a:ea typeface="+mn-ea"/>
              <a:cs typeface="+mn-cs"/>
            </a:endParaRPr>
          </a:p>
        </p:txBody>
      </p:sp>
      <p:cxnSp>
        <p:nvCxnSpPr>
          <p:cNvPr id="93" name="Straight Connector 92">
            <a:extLst>
              <a:ext uri="{FF2B5EF4-FFF2-40B4-BE49-F238E27FC236}">
                <a16:creationId xmlns:a16="http://schemas.microsoft.com/office/drawing/2014/main" id="{7DEC4F71-A64C-4D8A-A63C-2FC691B6C749}"/>
              </a:ext>
            </a:extLst>
          </p:cNvPr>
          <p:cNvCxnSpPr>
            <a:cxnSpLocks/>
          </p:cNvCxnSpPr>
          <p:nvPr/>
        </p:nvCxnSpPr>
        <p:spPr bwMode="auto">
          <a:xfrm flipV="1">
            <a:off x="2263716" y="3189812"/>
            <a:ext cx="6029892" cy="2794398"/>
          </a:xfrm>
          <a:prstGeom prst="line">
            <a:avLst/>
          </a:prstGeom>
          <a:solidFill>
            <a:schemeClr val="accent1"/>
          </a:solidFill>
          <a:ln w="9652" cap="flat" cmpd="sng" algn="ctr">
            <a:solidFill>
              <a:schemeClr val="tx1"/>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25047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p:cNvGraphicFramePr>
            <a:graphicFrameLocks noChangeAspect="1"/>
          </p:cNvGraphicFramePr>
          <p:nvPr/>
        </p:nvGraphicFramePr>
        <p:xfrm>
          <a:off x="554038" y="1595438"/>
          <a:ext cx="8035925" cy="408781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11"/>
          <p:cNvSpPr txBox="1">
            <a:spLocks noChangeArrowheads="1"/>
          </p:cNvSpPr>
          <p:nvPr/>
        </p:nvSpPr>
        <p:spPr bwMode="gray">
          <a:xfrm>
            <a:off x="444500" y="1057274"/>
            <a:ext cx="8226425" cy="454025"/>
          </a:xfrm>
          <a:prstGeom prst="rect">
            <a:avLst/>
          </a:prstGeom>
          <a:noFill/>
          <a:ln w="9525">
            <a:noFill/>
            <a:miter lim="800000"/>
            <a:headEnd/>
            <a:tailEnd/>
          </a:ln>
          <a:effectLst/>
        </p:spPr>
        <p:txBody>
          <a:bodyPr lIns="0" tIns="0" rIns="0" bIns="0"/>
          <a:lstStyle/>
          <a:p>
            <a:pPr algn="l">
              <a:spcBef>
                <a:spcPct val="0"/>
              </a:spcBef>
            </a:pPr>
            <a:r>
              <a:rPr lang="en-US" sz="2200" dirty="0"/>
              <a:t>1-yr vs. 3-mo performance (3-mo MA)</a:t>
            </a:r>
          </a:p>
        </p:txBody>
      </p:sp>
      <p:sp>
        <p:nvSpPr>
          <p:cNvPr id="102793" name="Text Box 393"/>
          <p:cNvSpPr txBox="1">
            <a:spLocks noChangeArrowheads="1"/>
          </p:cNvSpPr>
          <p:nvPr/>
        </p:nvSpPr>
        <p:spPr bwMode="auto">
          <a:xfrm>
            <a:off x="620713" y="1708150"/>
            <a:ext cx="1270000" cy="274638"/>
          </a:xfrm>
          <a:prstGeom prst="rect">
            <a:avLst/>
          </a:prstGeom>
          <a:noFill/>
          <a:ln w="9525">
            <a:noFill/>
            <a:miter lim="800000"/>
            <a:headEnd/>
            <a:tailEnd/>
          </a:ln>
          <a:effectLst/>
        </p:spPr>
        <p:txBody>
          <a:bodyPr wrap="none">
            <a:spAutoFit/>
          </a:bodyPr>
          <a:lstStyle/>
          <a:p>
            <a:pPr algn="l">
              <a:spcBef>
                <a:spcPct val="0"/>
              </a:spcBef>
            </a:pPr>
            <a:r>
              <a:rPr lang="en-US" sz="1200" b="1"/>
              <a:t>Middle Atlantic</a:t>
            </a:r>
          </a:p>
        </p:txBody>
      </p:sp>
      <p:sp>
        <p:nvSpPr>
          <p:cNvPr id="102794" name="Text Box 394"/>
          <p:cNvSpPr txBox="1">
            <a:spLocks noChangeArrowheads="1"/>
          </p:cNvSpPr>
          <p:nvPr/>
        </p:nvSpPr>
        <p:spPr bwMode="auto">
          <a:xfrm>
            <a:off x="622300" y="1936750"/>
            <a:ext cx="1143000" cy="274638"/>
          </a:xfrm>
          <a:prstGeom prst="rect">
            <a:avLst/>
          </a:prstGeom>
          <a:noFill/>
          <a:ln w="9525">
            <a:noFill/>
            <a:miter lim="800000"/>
            <a:headEnd/>
            <a:tailEnd/>
          </a:ln>
          <a:effectLst/>
        </p:spPr>
        <p:txBody>
          <a:bodyPr wrap="none">
            <a:spAutoFit/>
          </a:bodyPr>
          <a:lstStyle/>
          <a:p>
            <a:pPr algn="l">
              <a:spcBef>
                <a:spcPct val="0"/>
              </a:spcBef>
            </a:pPr>
            <a:r>
              <a:rPr lang="en-US" sz="1200" b="1"/>
              <a:t>New England</a:t>
            </a:r>
          </a:p>
        </p:txBody>
      </p:sp>
      <p:sp>
        <p:nvSpPr>
          <p:cNvPr id="102795" name="Text Box 395"/>
          <p:cNvSpPr txBox="1">
            <a:spLocks noChangeArrowheads="1"/>
          </p:cNvSpPr>
          <p:nvPr/>
        </p:nvSpPr>
        <p:spPr bwMode="auto">
          <a:xfrm>
            <a:off x="623888" y="2165350"/>
            <a:ext cx="1219200" cy="274638"/>
          </a:xfrm>
          <a:prstGeom prst="rect">
            <a:avLst/>
          </a:prstGeom>
          <a:noFill/>
          <a:ln w="9525">
            <a:noFill/>
            <a:miter lim="800000"/>
            <a:headEnd/>
            <a:tailEnd/>
          </a:ln>
          <a:effectLst/>
        </p:spPr>
        <p:txBody>
          <a:bodyPr wrap="none">
            <a:spAutoFit/>
          </a:bodyPr>
          <a:lstStyle/>
          <a:p>
            <a:pPr algn="l">
              <a:spcBef>
                <a:spcPct val="0"/>
              </a:spcBef>
            </a:pPr>
            <a:r>
              <a:rPr lang="en-US" sz="1200" b="1"/>
              <a:t>South Atlantic</a:t>
            </a:r>
          </a:p>
        </p:txBody>
      </p:sp>
      <p:sp>
        <p:nvSpPr>
          <p:cNvPr id="18" name="Oval 362"/>
          <p:cNvSpPr>
            <a:spLocks noChangeArrowheads="1"/>
          </p:cNvSpPr>
          <p:nvPr/>
        </p:nvSpPr>
        <p:spPr bwMode="auto">
          <a:xfrm>
            <a:off x="457200" y="1781175"/>
            <a:ext cx="152400" cy="152400"/>
          </a:xfrm>
          <a:prstGeom prst="ellipse">
            <a:avLst/>
          </a:prstGeom>
          <a:solidFill>
            <a:srgbClr val="0028A0"/>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endParaRPr lang="en-US"/>
          </a:p>
        </p:txBody>
      </p:sp>
      <p:sp>
        <p:nvSpPr>
          <p:cNvPr id="19" name="Oval 364"/>
          <p:cNvSpPr>
            <a:spLocks noChangeArrowheads="1"/>
          </p:cNvSpPr>
          <p:nvPr/>
        </p:nvSpPr>
        <p:spPr bwMode="auto">
          <a:xfrm>
            <a:off x="458788" y="2009775"/>
            <a:ext cx="152400" cy="152400"/>
          </a:xfrm>
          <a:prstGeom prst="ellipse">
            <a:avLst/>
          </a:prstGeom>
          <a:solidFill>
            <a:srgbClr val="78BE20"/>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endParaRPr lang="en-US"/>
          </a:p>
        </p:txBody>
      </p:sp>
      <p:sp>
        <p:nvSpPr>
          <p:cNvPr id="20" name="Oval 366"/>
          <p:cNvSpPr>
            <a:spLocks noChangeArrowheads="1"/>
          </p:cNvSpPr>
          <p:nvPr/>
        </p:nvSpPr>
        <p:spPr bwMode="auto">
          <a:xfrm>
            <a:off x="460375" y="2238375"/>
            <a:ext cx="152400" cy="152400"/>
          </a:xfrm>
          <a:prstGeom prst="ellipse">
            <a:avLst/>
          </a:prstGeom>
          <a:solidFill>
            <a:srgbClr val="E35205"/>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endParaRPr lang="en-US"/>
          </a:p>
        </p:txBody>
      </p:sp>
      <p:pic>
        <p:nvPicPr>
          <p:cNvPr id="2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85" y="2434514"/>
            <a:ext cx="2762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365"/>
          <p:cNvSpPr txBox="1">
            <a:spLocks noChangeArrowheads="1"/>
          </p:cNvSpPr>
          <p:nvPr/>
        </p:nvSpPr>
        <p:spPr bwMode="auto">
          <a:xfrm>
            <a:off x="635952" y="2424750"/>
            <a:ext cx="1167307" cy="276999"/>
          </a:xfrm>
          <a:prstGeom prst="rect">
            <a:avLst/>
          </a:prstGeom>
          <a:noFill/>
          <a:ln w="9525">
            <a:noFill/>
            <a:miter lim="800000"/>
            <a:headEnd/>
            <a:tailEnd/>
          </a:ln>
          <a:effectLst/>
        </p:spPr>
        <p:txBody>
          <a:bodyPr wrap="none">
            <a:spAutoFit/>
          </a:bodyPr>
          <a:lstStyle>
            <a:defPPr>
              <a:defRPr lang="en-US"/>
            </a:defPPr>
            <a:lvl1pPr algn="ctr" rtl="0" fontAlgn="base">
              <a:spcBef>
                <a:spcPct val="50000"/>
              </a:spcBef>
              <a:spcAft>
                <a:spcPct val="0"/>
              </a:spcAft>
              <a:defRPr kern="1200">
                <a:solidFill>
                  <a:schemeClr val="tx1"/>
                </a:solidFill>
                <a:latin typeface="Arial" charset="0"/>
                <a:ea typeface="+mn-ea"/>
                <a:cs typeface="+mn-cs"/>
              </a:defRPr>
            </a:lvl1pPr>
            <a:lvl2pPr marL="457200" algn="ctr" rtl="0" fontAlgn="base">
              <a:spcBef>
                <a:spcPct val="50000"/>
              </a:spcBef>
              <a:spcAft>
                <a:spcPct val="0"/>
              </a:spcAft>
              <a:defRPr kern="1200">
                <a:solidFill>
                  <a:schemeClr val="tx1"/>
                </a:solidFill>
                <a:latin typeface="Arial" charset="0"/>
                <a:ea typeface="+mn-ea"/>
                <a:cs typeface="+mn-cs"/>
              </a:defRPr>
            </a:lvl2pPr>
            <a:lvl3pPr marL="914400" algn="ctr" rtl="0" fontAlgn="base">
              <a:spcBef>
                <a:spcPct val="50000"/>
              </a:spcBef>
              <a:spcAft>
                <a:spcPct val="0"/>
              </a:spcAft>
              <a:defRPr kern="1200">
                <a:solidFill>
                  <a:schemeClr val="tx1"/>
                </a:solidFill>
                <a:latin typeface="Arial" charset="0"/>
                <a:ea typeface="+mn-ea"/>
                <a:cs typeface="+mn-cs"/>
              </a:defRPr>
            </a:lvl3pPr>
            <a:lvl4pPr marL="1371600" algn="ctr" rtl="0" fontAlgn="base">
              <a:spcBef>
                <a:spcPct val="50000"/>
              </a:spcBef>
              <a:spcAft>
                <a:spcPct val="0"/>
              </a:spcAft>
              <a:defRPr kern="1200">
                <a:solidFill>
                  <a:schemeClr val="tx1"/>
                </a:solidFill>
                <a:latin typeface="Arial" charset="0"/>
                <a:ea typeface="+mn-ea"/>
                <a:cs typeface="+mn-cs"/>
              </a:defRPr>
            </a:lvl4pPr>
            <a:lvl5pPr marL="1828800" algn="ctr"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spcBef>
                <a:spcPct val="0"/>
              </a:spcBef>
            </a:pPr>
            <a:r>
              <a:rPr lang="en-US" sz="1200" b="1" dirty="0"/>
              <a:t>United States</a:t>
            </a:r>
          </a:p>
        </p:txBody>
      </p:sp>
      <p:sp>
        <p:nvSpPr>
          <p:cNvPr id="15" name="Text Box 9"/>
          <p:cNvSpPr txBox="1">
            <a:spLocks noChangeArrowheads="1"/>
          </p:cNvSpPr>
          <p:nvPr/>
        </p:nvSpPr>
        <p:spPr bwMode="gray">
          <a:xfrm>
            <a:off x="123825" y="5440680"/>
            <a:ext cx="1828800" cy="336550"/>
          </a:xfrm>
          <a:prstGeom prst="rect">
            <a:avLst/>
          </a:prstGeom>
          <a:noFill/>
          <a:ln w="9525" algn="ctr">
            <a:noFill/>
            <a:miter lim="800000"/>
            <a:headEnd/>
            <a:tailEnd type="none" w="med" len="lg"/>
          </a:ln>
          <a:effectLst/>
        </p:spPr>
        <p:txBody>
          <a:bodyPr>
            <a:spAutoFit/>
          </a:bodyPr>
          <a:lstStyle/>
          <a:p>
            <a:pPr>
              <a:defRPr/>
            </a:pPr>
            <a:r>
              <a:rPr lang="en-US" sz="1600" b="1" dirty="0"/>
              <a:t>Contracting</a:t>
            </a:r>
          </a:p>
        </p:txBody>
      </p:sp>
      <p:sp>
        <p:nvSpPr>
          <p:cNvPr id="16" name="Text Box 10"/>
          <p:cNvSpPr txBox="1">
            <a:spLocks noChangeArrowheads="1"/>
          </p:cNvSpPr>
          <p:nvPr/>
        </p:nvSpPr>
        <p:spPr bwMode="gray">
          <a:xfrm>
            <a:off x="7521575" y="5440680"/>
            <a:ext cx="1524000" cy="336550"/>
          </a:xfrm>
          <a:prstGeom prst="rect">
            <a:avLst/>
          </a:prstGeom>
          <a:noFill/>
          <a:ln w="9525" algn="ctr">
            <a:noFill/>
            <a:miter lim="800000"/>
            <a:headEnd/>
            <a:tailEnd type="none" w="med" len="lg"/>
          </a:ln>
          <a:effectLst/>
        </p:spPr>
        <p:txBody>
          <a:bodyPr>
            <a:spAutoFit/>
          </a:bodyPr>
          <a:lstStyle/>
          <a:p>
            <a:pPr>
              <a:defRPr/>
            </a:pPr>
            <a:r>
              <a:rPr lang="en-US" sz="1600" b="1" dirty="0"/>
              <a:t>Slipping</a:t>
            </a:r>
          </a:p>
        </p:txBody>
      </p:sp>
      <p:sp>
        <p:nvSpPr>
          <p:cNvPr id="17" name="Text Box 12"/>
          <p:cNvSpPr txBox="1">
            <a:spLocks noChangeArrowheads="1"/>
          </p:cNvSpPr>
          <p:nvPr/>
        </p:nvSpPr>
        <p:spPr bwMode="gray">
          <a:xfrm>
            <a:off x="7243763" y="1422400"/>
            <a:ext cx="1828800" cy="336550"/>
          </a:xfrm>
          <a:prstGeom prst="rect">
            <a:avLst/>
          </a:prstGeom>
          <a:noFill/>
          <a:ln w="9525" algn="ctr">
            <a:noFill/>
            <a:miter lim="800000"/>
            <a:headEnd/>
            <a:tailEnd type="none" w="med" len="lg"/>
          </a:ln>
          <a:effectLst/>
        </p:spPr>
        <p:txBody>
          <a:bodyPr>
            <a:spAutoFit/>
          </a:bodyPr>
          <a:lstStyle/>
          <a:p>
            <a:pPr>
              <a:defRPr/>
            </a:pPr>
            <a:r>
              <a:rPr lang="en-US" sz="1600" b="1" dirty="0"/>
              <a:t>Expanding</a:t>
            </a:r>
          </a:p>
        </p:txBody>
      </p:sp>
      <p:sp>
        <p:nvSpPr>
          <p:cNvPr id="23" name="Text Box 11"/>
          <p:cNvSpPr txBox="1">
            <a:spLocks noChangeArrowheads="1"/>
          </p:cNvSpPr>
          <p:nvPr/>
        </p:nvSpPr>
        <p:spPr bwMode="gray">
          <a:xfrm>
            <a:off x="44450" y="1435100"/>
            <a:ext cx="1828800" cy="336550"/>
          </a:xfrm>
          <a:prstGeom prst="rect">
            <a:avLst/>
          </a:prstGeom>
          <a:noFill/>
          <a:ln w="9525" algn="ctr">
            <a:noFill/>
            <a:miter lim="800000"/>
            <a:headEnd/>
            <a:tailEnd type="none" w="med" len="lg"/>
          </a:ln>
          <a:effectLst/>
        </p:spPr>
        <p:txBody>
          <a:bodyPr>
            <a:spAutoFit/>
          </a:bodyPr>
          <a:lstStyle/>
          <a:p>
            <a:pPr>
              <a:defRPr/>
            </a:pPr>
            <a:r>
              <a:rPr lang="en-US" sz="1600" b="1" dirty="0"/>
              <a:t>Improving</a:t>
            </a:r>
          </a:p>
        </p:txBody>
      </p:sp>
      <p:sp>
        <p:nvSpPr>
          <p:cNvPr id="24" name="Text Box 12"/>
          <p:cNvSpPr txBox="1">
            <a:spLocks noChangeArrowheads="1"/>
          </p:cNvSpPr>
          <p:nvPr/>
        </p:nvSpPr>
        <p:spPr bwMode="gray">
          <a:xfrm rot="10800000">
            <a:off x="337459" y="2708443"/>
            <a:ext cx="428625" cy="2819400"/>
          </a:xfrm>
          <a:prstGeom prst="rect">
            <a:avLst/>
          </a:prstGeom>
          <a:noFill/>
          <a:ln w="9525" algn="ctr">
            <a:noFill/>
            <a:miter lim="800000"/>
            <a:headEnd/>
            <a:tailEnd type="none" w="med" len="lg"/>
          </a:ln>
          <a:effectLst/>
        </p:spPr>
        <p:txBody>
          <a:bodyPr vert="eaVert">
            <a:spAutoFit/>
          </a:bodyPr>
          <a:lstStyle/>
          <a:p>
            <a:r>
              <a:rPr lang="en-US" sz="1600" dirty="0"/>
              <a:t>Annualized 3-mo % change</a:t>
            </a:r>
          </a:p>
        </p:txBody>
      </p:sp>
      <p:sp>
        <p:nvSpPr>
          <p:cNvPr id="25" name="Text Box 14"/>
          <p:cNvSpPr txBox="1">
            <a:spLocks noChangeArrowheads="1"/>
          </p:cNvSpPr>
          <p:nvPr/>
        </p:nvSpPr>
        <p:spPr bwMode="gray">
          <a:xfrm>
            <a:off x="3262312" y="5647660"/>
            <a:ext cx="2590800" cy="336550"/>
          </a:xfrm>
          <a:prstGeom prst="rect">
            <a:avLst/>
          </a:prstGeom>
          <a:noFill/>
          <a:ln w="9525" algn="ctr">
            <a:noFill/>
            <a:miter lim="800000"/>
            <a:headEnd/>
            <a:tailEnd type="none" w="med" len="lg"/>
          </a:ln>
          <a:effectLst/>
        </p:spPr>
        <p:txBody>
          <a:bodyPr>
            <a:spAutoFit/>
          </a:bodyPr>
          <a:lstStyle/>
          <a:p>
            <a:pPr>
              <a:defRPr/>
            </a:pPr>
            <a:r>
              <a:rPr lang="en-US" sz="1600" dirty="0"/>
              <a:t>% change yr ago</a:t>
            </a:r>
          </a:p>
        </p:txBody>
      </p:sp>
      <p:sp>
        <p:nvSpPr>
          <p:cNvPr id="26" name="Text Box 16"/>
          <p:cNvSpPr txBox="1">
            <a:spLocks noChangeArrowheads="1"/>
          </p:cNvSpPr>
          <p:nvPr/>
        </p:nvSpPr>
        <p:spPr bwMode="gray">
          <a:xfrm>
            <a:off x="457200" y="5961888"/>
            <a:ext cx="8305800" cy="182562"/>
          </a:xfrm>
          <a:prstGeom prst="rect">
            <a:avLst/>
          </a:prstGeom>
          <a:noFill/>
          <a:ln w="9525">
            <a:noFill/>
            <a:miter lim="800000"/>
            <a:headEnd/>
            <a:tailEnd/>
          </a:ln>
          <a:effectLst/>
        </p:spPr>
        <p:txBody>
          <a:bodyPr lIns="0" tIns="0" rIns="0" bIns="0" anchor="b">
            <a:spAutoFit/>
          </a:bodyPr>
          <a:lstStyle/>
          <a:p>
            <a:pPr algn="l">
              <a:defRPr/>
            </a:pPr>
            <a:r>
              <a:rPr lang="en-US" sz="1200" b="1" dirty="0"/>
              <a:t>Note: Size reflects relative total employment</a:t>
            </a:r>
          </a:p>
        </p:txBody>
      </p:sp>
      <p:graphicFrame>
        <p:nvGraphicFramePr>
          <p:cNvPr id="27" name="Object 16">
            <a:extLst>
              <a:ext uri="{FF2B5EF4-FFF2-40B4-BE49-F238E27FC236}">
                <a16:creationId xmlns:a16="http://schemas.microsoft.com/office/drawing/2014/main" id="{AF6A3267-9CDD-4989-9FA8-D2360FFE5F14}"/>
              </a:ext>
            </a:extLst>
          </p:cNvPr>
          <p:cNvGraphicFramePr>
            <a:graphicFrameLocks noChangeAspect="1"/>
          </p:cNvGraphicFramePr>
          <p:nvPr/>
        </p:nvGraphicFramePr>
        <p:xfrm>
          <a:off x="553719" y="1596135"/>
          <a:ext cx="8036560" cy="4086352"/>
        </p:xfrm>
        <a:graphic>
          <a:graphicData uri="http://schemas.openxmlformats.org/drawingml/2006/chart">
            <c:chart xmlns:c="http://schemas.openxmlformats.org/drawingml/2006/chart" xmlns:r="http://schemas.openxmlformats.org/officeDocument/2006/relationships" r:id="rId4"/>
          </a:graphicData>
        </a:graphic>
      </p:graphicFrame>
      <p:cxnSp>
        <p:nvCxnSpPr>
          <p:cNvPr id="2" name="Straight Connector 1">
            <a:extLst>
              <a:ext uri="{FF2B5EF4-FFF2-40B4-BE49-F238E27FC236}">
                <a16:creationId xmlns:a16="http://schemas.microsoft.com/office/drawing/2014/main" id="{E0F8013C-2248-45F2-B33B-5C06F6F1A30B}"/>
              </a:ext>
            </a:extLst>
          </p:cNvPr>
          <p:cNvCxnSpPr>
            <a:cxnSpLocks/>
          </p:cNvCxnSpPr>
          <p:nvPr/>
        </p:nvCxnSpPr>
        <p:spPr bwMode="auto">
          <a:xfrm flipV="1">
            <a:off x="2263716" y="3189812"/>
            <a:ext cx="6029892" cy="2794398"/>
          </a:xfrm>
          <a:prstGeom prst="line">
            <a:avLst/>
          </a:prstGeom>
          <a:solidFill>
            <a:schemeClr val="accent1"/>
          </a:solidFill>
          <a:ln w="9652" cap="flat" cmpd="sng" algn="ctr">
            <a:solidFill>
              <a:schemeClr val="tx1"/>
            </a:solidFill>
            <a:prstDash val="solid"/>
            <a:round/>
            <a:headEnd type="none" w="med" len="med"/>
            <a:tailEnd type="none" w="sm" len="sm"/>
          </a:ln>
          <a:effectLst/>
        </p:spPr>
      </p:cxnSp>
      <p:sp>
        <p:nvSpPr>
          <p:cNvPr id="4" name="Interim Date Label">
            <a:extLst>
              <a:ext uri="{FF2B5EF4-FFF2-40B4-BE49-F238E27FC236}">
                <a16:creationId xmlns:a16="http://schemas.microsoft.com/office/drawing/2014/main" id="{5E4A9E0C-4F97-48E6-8897-03E1EE5FB20C}"/>
              </a:ext>
            </a:extLst>
          </p:cNvPr>
          <p:cNvSpPr txBox="1"/>
          <p:nvPr/>
        </p:nvSpPr>
        <p:spPr>
          <a:xfrm>
            <a:off x="7375766" y="1014984"/>
            <a:ext cx="1393330" cy="430887"/>
          </a:xfrm>
          <a:prstGeom prst="rect">
            <a:avLst/>
          </a:prstGeom>
          <a:noFill/>
        </p:spPr>
        <p:txBody>
          <a:bodyPr vert="horz" wrap="none" rtlCol="0">
            <a:spAutoFit/>
          </a:bodyPr>
          <a:lstStyle/>
          <a:p>
            <a:pPr algn="r"/>
            <a:r>
              <a:rPr lang="en-US" sz="2200" dirty="0">
                <a:latin typeface="Arial" panose="020B0604020202020204" pitchFamily="34" charset="0"/>
              </a:rPr>
              <a:t>Aug 2020</a:t>
            </a:r>
          </a:p>
        </p:txBody>
      </p:sp>
      <p:sp>
        <p:nvSpPr>
          <p:cNvPr id="5" name="New York_InterimBubble">
            <a:extLst>
              <a:ext uri="{FF2B5EF4-FFF2-40B4-BE49-F238E27FC236}">
                <a16:creationId xmlns:a16="http://schemas.microsoft.com/office/drawing/2014/main" id="{CD07F5E3-0D61-4777-A604-329A87B287EA}"/>
              </a:ext>
            </a:extLst>
          </p:cNvPr>
          <p:cNvSpPr/>
          <p:nvPr/>
        </p:nvSpPr>
        <p:spPr bwMode="auto">
          <a:xfrm>
            <a:off x="1051271" y="4603042"/>
            <a:ext cx="768096" cy="768096"/>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384048" h="384048"/>
            <a:bevelB w="384048" h="384048"/>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New York_InterimLabel">
            <a:extLst>
              <a:ext uri="{FF2B5EF4-FFF2-40B4-BE49-F238E27FC236}">
                <a16:creationId xmlns:a16="http://schemas.microsoft.com/office/drawing/2014/main" id="{17AE7033-FB5D-4B0C-9B02-8B25797DA8BC}"/>
              </a:ext>
            </a:extLst>
          </p:cNvPr>
          <p:cNvSpPr txBox="1"/>
          <p:nvPr/>
        </p:nvSpPr>
        <p:spPr>
          <a:xfrm>
            <a:off x="1922695" y="5022908"/>
            <a:ext cx="871008" cy="276999"/>
          </a:xfrm>
          <a:prstGeom prst="rect">
            <a:avLst/>
          </a:prstGeom>
          <a:noFill/>
        </p:spPr>
        <p:txBody>
          <a:bodyPr vert="horz" wrap="none" rtlCol="0">
            <a:spAutoFit/>
          </a:bodyPr>
          <a:lstStyle/>
          <a:p>
            <a:pPr algn="l"/>
            <a:r>
              <a:rPr lang="en-US" sz="1200" b="1" dirty="0">
                <a:latin typeface="Arial" panose="020B0604020202020204" pitchFamily="34" charset="0"/>
              </a:rPr>
              <a:t>New York</a:t>
            </a:r>
          </a:p>
        </p:txBody>
      </p:sp>
      <p:sp>
        <p:nvSpPr>
          <p:cNvPr id="7" name="Washington_InterimBubble">
            <a:extLst>
              <a:ext uri="{FF2B5EF4-FFF2-40B4-BE49-F238E27FC236}">
                <a16:creationId xmlns:a16="http://schemas.microsoft.com/office/drawing/2014/main" id="{2FBD12B2-DE1A-4814-BB69-3D4804C4FA6A}"/>
              </a:ext>
            </a:extLst>
          </p:cNvPr>
          <p:cNvSpPr/>
          <p:nvPr/>
        </p:nvSpPr>
        <p:spPr bwMode="auto">
          <a:xfrm>
            <a:off x="3999969" y="4671581"/>
            <a:ext cx="490199" cy="490199"/>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245100" h="245100"/>
            <a:bevelB w="245100" h="245100"/>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Washington_InterimLabel">
            <a:extLst>
              <a:ext uri="{FF2B5EF4-FFF2-40B4-BE49-F238E27FC236}">
                <a16:creationId xmlns:a16="http://schemas.microsoft.com/office/drawing/2014/main" id="{0DC363F6-918B-4C43-ABCF-781C5F8EB048}"/>
              </a:ext>
            </a:extLst>
          </p:cNvPr>
          <p:cNvSpPr txBox="1"/>
          <p:nvPr/>
        </p:nvSpPr>
        <p:spPr>
          <a:xfrm>
            <a:off x="4159086" y="4400530"/>
            <a:ext cx="1062214" cy="276999"/>
          </a:xfrm>
          <a:prstGeom prst="rect">
            <a:avLst/>
          </a:prstGeom>
          <a:noFill/>
        </p:spPr>
        <p:txBody>
          <a:bodyPr vert="horz" wrap="none" rtlCol="0">
            <a:spAutoFit/>
          </a:bodyPr>
          <a:lstStyle/>
          <a:p>
            <a:pPr algn="l"/>
            <a:r>
              <a:rPr lang="en-US" sz="1200" b="1" dirty="0">
                <a:latin typeface="Arial" panose="020B0604020202020204" pitchFamily="34" charset="0"/>
              </a:rPr>
              <a:t>Washington</a:t>
            </a:r>
          </a:p>
        </p:txBody>
      </p:sp>
      <p:sp>
        <p:nvSpPr>
          <p:cNvPr id="9" name="Baltimore_InterimBubble">
            <a:extLst>
              <a:ext uri="{FF2B5EF4-FFF2-40B4-BE49-F238E27FC236}">
                <a16:creationId xmlns:a16="http://schemas.microsoft.com/office/drawing/2014/main" id="{B4FD0676-5FEE-4BFB-B8DB-F10BEE951A23}"/>
              </a:ext>
            </a:extLst>
          </p:cNvPr>
          <p:cNvSpPr/>
          <p:nvPr/>
        </p:nvSpPr>
        <p:spPr bwMode="auto">
          <a:xfrm>
            <a:off x="4185433" y="2242151"/>
            <a:ext cx="353741" cy="353741"/>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176871" h="176871"/>
            <a:bevelB w="176871" h="17687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Baltimore_InterimLabel">
            <a:extLst>
              <a:ext uri="{FF2B5EF4-FFF2-40B4-BE49-F238E27FC236}">
                <a16:creationId xmlns:a16="http://schemas.microsoft.com/office/drawing/2014/main" id="{7F86B47B-CD93-4D34-88E3-7D28FBB41510}"/>
              </a:ext>
            </a:extLst>
          </p:cNvPr>
          <p:cNvSpPr txBox="1"/>
          <p:nvPr/>
        </p:nvSpPr>
        <p:spPr>
          <a:xfrm>
            <a:off x="4543171" y="2129076"/>
            <a:ext cx="893193" cy="276999"/>
          </a:xfrm>
          <a:prstGeom prst="rect">
            <a:avLst/>
          </a:prstGeom>
          <a:noFill/>
        </p:spPr>
        <p:txBody>
          <a:bodyPr vert="horz" wrap="none" rtlCol="0">
            <a:spAutoFit/>
          </a:bodyPr>
          <a:lstStyle/>
          <a:p>
            <a:pPr algn="l"/>
            <a:r>
              <a:rPr lang="en-US" sz="1200" b="1" dirty="0">
                <a:latin typeface="Arial" panose="020B0604020202020204" pitchFamily="34" charset="0"/>
              </a:rPr>
              <a:t>Baltimore</a:t>
            </a:r>
          </a:p>
        </p:txBody>
      </p:sp>
      <p:sp>
        <p:nvSpPr>
          <p:cNvPr id="11" name="Nassau_InterimBubble">
            <a:extLst>
              <a:ext uri="{FF2B5EF4-FFF2-40B4-BE49-F238E27FC236}">
                <a16:creationId xmlns:a16="http://schemas.microsoft.com/office/drawing/2014/main" id="{F4305C63-92DC-410C-8C01-4F43E4801D3D}"/>
              </a:ext>
            </a:extLst>
          </p:cNvPr>
          <p:cNvSpPr/>
          <p:nvPr/>
        </p:nvSpPr>
        <p:spPr bwMode="auto">
          <a:xfrm>
            <a:off x="1959916" y="2572472"/>
            <a:ext cx="334188" cy="334188"/>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67094" h="167094"/>
            <a:bevelB w="167094" h="167094"/>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2" name="Nassau_InterimLabel">
            <a:extLst>
              <a:ext uri="{FF2B5EF4-FFF2-40B4-BE49-F238E27FC236}">
                <a16:creationId xmlns:a16="http://schemas.microsoft.com/office/drawing/2014/main" id="{D5F6ADB5-DA77-4643-817B-CC3893FADEE4}"/>
              </a:ext>
            </a:extLst>
          </p:cNvPr>
          <p:cNvSpPr txBox="1"/>
          <p:nvPr/>
        </p:nvSpPr>
        <p:spPr>
          <a:xfrm>
            <a:off x="1136853" y="2622452"/>
            <a:ext cx="729687" cy="276999"/>
          </a:xfrm>
          <a:prstGeom prst="rect">
            <a:avLst/>
          </a:prstGeom>
          <a:noFill/>
        </p:spPr>
        <p:txBody>
          <a:bodyPr vert="horz" wrap="none" rtlCol="0">
            <a:spAutoFit/>
          </a:bodyPr>
          <a:lstStyle/>
          <a:p>
            <a:pPr algn="l"/>
            <a:r>
              <a:rPr lang="en-US" sz="1200" b="1" dirty="0">
                <a:latin typeface="Arial" panose="020B0604020202020204" pitchFamily="34" charset="0"/>
              </a:rPr>
              <a:t>Nassau</a:t>
            </a:r>
          </a:p>
        </p:txBody>
      </p:sp>
      <p:sp>
        <p:nvSpPr>
          <p:cNvPr id="28" name="Cambridge_InterimBubble">
            <a:extLst>
              <a:ext uri="{FF2B5EF4-FFF2-40B4-BE49-F238E27FC236}">
                <a16:creationId xmlns:a16="http://schemas.microsoft.com/office/drawing/2014/main" id="{00A4FD51-2725-49A2-8D74-AF990C614E31}"/>
              </a:ext>
            </a:extLst>
          </p:cNvPr>
          <p:cNvSpPr/>
          <p:nvPr/>
        </p:nvSpPr>
        <p:spPr bwMode="auto">
          <a:xfrm>
            <a:off x="2415583" y="4288727"/>
            <a:ext cx="329476" cy="329476"/>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64738" h="164738"/>
            <a:bevelB w="164738" h="164738"/>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9" name="Cambridge_InterimLabel">
            <a:extLst>
              <a:ext uri="{FF2B5EF4-FFF2-40B4-BE49-F238E27FC236}">
                <a16:creationId xmlns:a16="http://schemas.microsoft.com/office/drawing/2014/main" id="{95AFC368-C2AF-429B-A846-A211AEC2BAEF}"/>
              </a:ext>
            </a:extLst>
          </p:cNvPr>
          <p:cNvSpPr txBox="1"/>
          <p:nvPr/>
        </p:nvSpPr>
        <p:spPr>
          <a:xfrm>
            <a:off x="2465911" y="4723720"/>
            <a:ext cx="987771" cy="276999"/>
          </a:xfrm>
          <a:prstGeom prst="rect">
            <a:avLst/>
          </a:prstGeom>
          <a:noFill/>
        </p:spPr>
        <p:txBody>
          <a:bodyPr vert="horz" wrap="none" rtlCol="0">
            <a:spAutoFit/>
          </a:bodyPr>
          <a:lstStyle/>
          <a:p>
            <a:pPr algn="l"/>
            <a:r>
              <a:rPr lang="en-US" sz="1200" b="1" dirty="0">
                <a:latin typeface="Arial" panose="020B0604020202020204" pitchFamily="34" charset="0"/>
              </a:rPr>
              <a:t>Cambridge</a:t>
            </a:r>
          </a:p>
        </p:txBody>
      </p:sp>
      <p:sp>
        <p:nvSpPr>
          <p:cNvPr id="30" name="Boston_InterimBubble">
            <a:extLst>
              <a:ext uri="{FF2B5EF4-FFF2-40B4-BE49-F238E27FC236}">
                <a16:creationId xmlns:a16="http://schemas.microsoft.com/office/drawing/2014/main" id="{51BFA7EB-7CF5-4F34-B703-2C2AC9DDC588}"/>
              </a:ext>
            </a:extLst>
          </p:cNvPr>
          <p:cNvSpPr/>
          <p:nvPr/>
        </p:nvSpPr>
        <p:spPr bwMode="auto">
          <a:xfrm>
            <a:off x="1082397" y="5164726"/>
            <a:ext cx="322875" cy="322875"/>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61437" h="161437"/>
            <a:bevelB w="161437" h="161437"/>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1" name="Boston_InterimLabel">
            <a:extLst>
              <a:ext uri="{FF2B5EF4-FFF2-40B4-BE49-F238E27FC236}">
                <a16:creationId xmlns:a16="http://schemas.microsoft.com/office/drawing/2014/main" id="{086ED0F6-3E56-4B3D-9B54-7E9EF4195989}"/>
              </a:ext>
            </a:extLst>
          </p:cNvPr>
          <p:cNvSpPr txBox="1"/>
          <p:nvPr/>
        </p:nvSpPr>
        <p:spPr>
          <a:xfrm>
            <a:off x="1392331" y="5349798"/>
            <a:ext cx="715260" cy="276999"/>
          </a:xfrm>
          <a:prstGeom prst="rect">
            <a:avLst/>
          </a:prstGeom>
          <a:noFill/>
        </p:spPr>
        <p:txBody>
          <a:bodyPr vert="horz" wrap="none" rtlCol="0">
            <a:spAutoFit/>
          </a:bodyPr>
          <a:lstStyle/>
          <a:p>
            <a:pPr algn="l"/>
            <a:r>
              <a:rPr lang="en-US" sz="1200" b="1" dirty="0">
                <a:latin typeface="Arial" panose="020B0604020202020204" pitchFamily="34" charset="0"/>
              </a:rPr>
              <a:t>Boston</a:t>
            </a:r>
          </a:p>
        </p:txBody>
      </p:sp>
      <p:sp>
        <p:nvSpPr>
          <p:cNvPr id="102784" name="Newark_InterimBubble">
            <a:extLst>
              <a:ext uri="{FF2B5EF4-FFF2-40B4-BE49-F238E27FC236}">
                <a16:creationId xmlns:a16="http://schemas.microsoft.com/office/drawing/2014/main" id="{675C427A-381B-4028-97E2-8303CC508BCD}"/>
              </a:ext>
            </a:extLst>
          </p:cNvPr>
          <p:cNvSpPr/>
          <p:nvPr/>
        </p:nvSpPr>
        <p:spPr bwMode="auto">
          <a:xfrm>
            <a:off x="2263716" y="3135134"/>
            <a:ext cx="320582" cy="320583"/>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60291" h="160291"/>
            <a:bevelB w="160291" h="16029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785" name="Newark_InterimLabel">
            <a:extLst>
              <a:ext uri="{FF2B5EF4-FFF2-40B4-BE49-F238E27FC236}">
                <a16:creationId xmlns:a16="http://schemas.microsoft.com/office/drawing/2014/main" id="{5B28DA2B-F5CF-4440-A8AE-CB6120EE08F5}"/>
              </a:ext>
            </a:extLst>
          </p:cNvPr>
          <p:cNvSpPr txBox="1"/>
          <p:nvPr/>
        </p:nvSpPr>
        <p:spPr>
          <a:xfrm>
            <a:off x="1460620" y="3176208"/>
            <a:ext cx="729687" cy="276999"/>
          </a:xfrm>
          <a:prstGeom prst="rect">
            <a:avLst/>
          </a:prstGeom>
          <a:noFill/>
        </p:spPr>
        <p:txBody>
          <a:bodyPr vert="horz" wrap="none" rtlCol="0">
            <a:spAutoFit/>
          </a:bodyPr>
          <a:lstStyle/>
          <a:p>
            <a:pPr algn="l"/>
            <a:r>
              <a:rPr lang="en-US" sz="1200" b="1" dirty="0">
                <a:latin typeface="Arial" panose="020B0604020202020204" pitchFamily="34" charset="0"/>
              </a:rPr>
              <a:t>Newark</a:t>
            </a:r>
          </a:p>
        </p:txBody>
      </p:sp>
      <p:sp>
        <p:nvSpPr>
          <p:cNvPr id="102786" name="Pittsburgh_InterimBubble">
            <a:extLst>
              <a:ext uri="{FF2B5EF4-FFF2-40B4-BE49-F238E27FC236}">
                <a16:creationId xmlns:a16="http://schemas.microsoft.com/office/drawing/2014/main" id="{E5383CC8-F065-421B-BC37-8B9C74434F78}"/>
              </a:ext>
            </a:extLst>
          </p:cNvPr>
          <p:cNvSpPr/>
          <p:nvPr/>
        </p:nvSpPr>
        <p:spPr bwMode="auto">
          <a:xfrm>
            <a:off x="3354376" y="1951523"/>
            <a:ext cx="319845" cy="319846"/>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59923" h="159923"/>
            <a:bevelB w="159923" h="159923"/>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787" name="Pittsburgh_InterimLabel">
            <a:extLst>
              <a:ext uri="{FF2B5EF4-FFF2-40B4-BE49-F238E27FC236}">
                <a16:creationId xmlns:a16="http://schemas.microsoft.com/office/drawing/2014/main" id="{3683DBBF-B91D-415E-90A0-4B5B727D0B82}"/>
              </a:ext>
            </a:extLst>
          </p:cNvPr>
          <p:cNvSpPr txBox="1"/>
          <p:nvPr/>
        </p:nvSpPr>
        <p:spPr>
          <a:xfrm>
            <a:off x="3079063" y="1421835"/>
            <a:ext cx="955711" cy="276999"/>
          </a:xfrm>
          <a:prstGeom prst="rect">
            <a:avLst/>
          </a:prstGeom>
          <a:noFill/>
        </p:spPr>
        <p:txBody>
          <a:bodyPr vert="horz" wrap="none" rtlCol="0">
            <a:spAutoFit/>
          </a:bodyPr>
          <a:lstStyle/>
          <a:p>
            <a:pPr algn="l"/>
            <a:r>
              <a:rPr lang="en-US" sz="1200" b="1" dirty="0">
                <a:latin typeface="Arial" panose="020B0604020202020204" pitchFamily="34" charset="0"/>
              </a:rPr>
              <a:t>Pittsburgh</a:t>
            </a:r>
          </a:p>
        </p:txBody>
      </p:sp>
      <p:sp>
        <p:nvSpPr>
          <p:cNvPr id="102788" name="Montgomery_InterimBubble">
            <a:extLst>
              <a:ext uri="{FF2B5EF4-FFF2-40B4-BE49-F238E27FC236}">
                <a16:creationId xmlns:a16="http://schemas.microsoft.com/office/drawing/2014/main" id="{84C7F8A0-94A6-4357-894F-BE664ED931A7}"/>
              </a:ext>
            </a:extLst>
          </p:cNvPr>
          <p:cNvSpPr/>
          <p:nvPr/>
        </p:nvSpPr>
        <p:spPr bwMode="auto">
          <a:xfrm>
            <a:off x="2947797" y="2639177"/>
            <a:ext cx="304539" cy="304539"/>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269" h="152269"/>
            <a:bevelB w="152269" h="152269"/>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789" name="Montgomery_InterimLabel">
            <a:extLst>
              <a:ext uri="{FF2B5EF4-FFF2-40B4-BE49-F238E27FC236}">
                <a16:creationId xmlns:a16="http://schemas.microsoft.com/office/drawing/2014/main" id="{EBAD79BD-864B-4C17-B105-A99801986F78}"/>
              </a:ext>
            </a:extLst>
          </p:cNvPr>
          <p:cNvSpPr txBox="1"/>
          <p:nvPr/>
        </p:nvSpPr>
        <p:spPr>
          <a:xfrm>
            <a:off x="1762469" y="2330012"/>
            <a:ext cx="1107996" cy="276999"/>
          </a:xfrm>
          <a:prstGeom prst="rect">
            <a:avLst/>
          </a:prstGeom>
          <a:noFill/>
        </p:spPr>
        <p:txBody>
          <a:bodyPr vert="horz" wrap="none" rtlCol="0">
            <a:spAutoFit/>
          </a:bodyPr>
          <a:lstStyle/>
          <a:p>
            <a:pPr algn="l"/>
            <a:r>
              <a:rPr lang="en-US" sz="1200" b="1" dirty="0">
                <a:latin typeface="Arial" panose="020B0604020202020204" pitchFamily="34" charset="0"/>
              </a:rPr>
              <a:t>Montgomery</a:t>
            </a:r>
          </a:p>
        </p:txBody>
      </p:sp>
      <p:sp>
        <p:nvSpPr>
          <p:cNvPr id="102790" name="Philadelphia_InterimBubble">
            <a:extLst>
              <a:ext uri="{FF2B5EF4-FFF2-40B4-BE49-F238E27FC236}">
                <a16:creationId xmlns:a16="http://schemas.microsoft.com/office/drawing/2014/main" id="{274E64AA-80C1-4B0F-A5EF-C865079604D5}"/>
              </a:ext>
            </a:extLst>
          </p:cNvPr>
          <p:cNvSpPr/>
          <p:nvPr/>
        </p:nvSpPr>
        <p:spPr bwMode="auto">
          <a:xfrm>
            <a:off x="4118266" y="3236168"/>
            <a:ext cx="292683" cy="292684"/>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46342" h="146342"/>
            <a:bevelB w="146342" h="146342"/>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791" name="Philadelphia_InterimLabel">
            <a:extLst>
              <a:ext uri="{FF2B5EF4-FFF2-40B4-BE49-F238E27FC236}">
                <a16:creationId xmlns:a16="http://schemas.microsoft.com/office/drawing/2014/main" id="{52C6DC98-8100-4E63-8718-B51F18C4FA4C}"/>
              </a:ext>
            </a:extLst>
          </p:cNvPr>
          <p:cNvSpPr txBox="1"/>
          <p:nvPr/>
        </p:nvSpPr>
        <p:spPr>
          <a:xfrm>
            <a:off x="4490168" y="3343525"/>
            <a:ext cx="1093569" cy="276999"/>
          </a:xfrm>
          <a:prstGeom prst="rect">
            <a:avLst/>
          </a:prstGeom>
          <a:noFill/>
        </p:spPr>
        <p:txBody>
          <a:bodyPr vert="horz" wrap="none" rtlCol="0">
            <a:spAutoFit/>
          </a:bodyPr>
          <a:lstStyle/>
          <a:p>
            <a:pPr algn="l"/>
            <a:r>
              <a:rPr lang="en-US" sz="1200" b="1" dirty="0">
                <a:latin typeface="Arial" panose="020B0604020202020204" pitchFamily="34" charset="0"/>
              </a:rPr>
              <a:t>Philadelphia</a:t>
            </a:r>
          </a:p>
        </p:txBody>
      </p:sp>
      <p:sp>
        <p:nvSpPr>
          <p:cNvPr id="102792" name="Providence_InterimBubble">
            <a:extLst>
              <a:ext uri="{FF2B5EF4-FFF2-40B4-BE49-F238E27FC236}">
                <a16:creationId xmlns:a16="http://schemas.microsoft.com/office/drawing/2014/main" id="{1AEA60FD-5B67-4301-A3B4-C9BF7FC33420}"/>
              </a:ext>
            </a:extLst>
          </p:cNvPr>
          <p:cNvSpPr/>
          <p:nvPr/>
        </p:nvSpPr>
        <p:spPr bwMode="auto">
          <a:xfrm>
            <a:off x="3266944" y="1898150"/>
            <a:ext cx="252423" cy="252422"/>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26211" h="126211"/>
            <a:bevelB w="126211" h="12621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796" name="Providence_InterimLabel">
            <a:extLst>
              <a:ext uri="{FF2B5EF4-FFF2-40B4-BE49-F238E27FC236}">
                <a16:creationId xmlns:a16="http://schemas.microsoft.com/office/drawing/2014/main" id="{11190B58-9A16-4631-84B5-2215E4D892FB}"/>
              </a:ext>
            </a:extLst>
          </p:cNvPr>
          <p:cNvSpPr txBox="1"/>
          <p:nvPr/>
        </p:nvSpPr>
        <p:spPr>
          <a:xfrm>
            <a:off x="2246085" y="1570615"/>
            <a:ext cx="1013419" cy="276999"/>
          </a:xfrm>
          <a:prstGeom prst="rect">
            <a:avLst/>
          </a:prstGeom>
          <a:noFill/>
        </p:spPr>
        <p:txBody>
          <a:bodyPr vert="horz" wrap="none" rtlCol="0">
            <a:spAutoFit/>
          </a:bodyPr>
          <a:lstStyle/>
          <a:p>
            <a:pPr algn="l"/>
            <a:r>
              <a:rPr lang="en-US" sz="1200" b="1" dirty="0">
                <a:latin typeface="Arial" panose="020B0604020202020204" pitchFamily="34" charset="0"/>
              </a:rPr>
              <a:t>Providence</a:t>
            </a:r>
          </a:p>
        </p:txBody>
      </p:sp>
      <p:sp>
        <p:nvSpPr>
          <p:cNvPr id="102797" name="Hartford_InterimBubble">
            <a:extLst>
              <a:ext uri="{FF2B5EF4-FFF2-40B4-BE49-F238E27FC236}">
                <a16:creationId xmlns:a16="http://schemas.microsoft.com/office/drawing/2014/main" id="{7AEC0F85-63F4-4207-ACB9-84C155F8B287}"/>
              </a:ext>
            </a:extLst>
          </p:cNvPr>
          <p:cNvSpPr/>
          <p:nvPr/>
        </p:nvSpPr>
        <p:spPr bwMode="auto">
          <a:xfrm>
            <a:off x="3907794" y="3095466"/>
            <a:ext cx="236868" cy="236867"/>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18434" h="118434"/>
            <a:bevelB w="118434" h="118434"/>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798" name="Hartford_InterimLabel">
            <a:extLst>
              <a:ext uri="{FF2B5EF4-FFF2-40B4-BE49-F238E27FC236}">
                <a16:creationId xmlns:a16="http://schemas.microsoft.com/office/drawing/2014/main" id="{36521851-8618-49C9-9EF1-3E85E2275186}"/>
              </a:ext>
            </a:extLst>
          </p:cNvPr>
          <p:cNvSpPr txBox="1"/>
          <p:nvPr/>
        </p:nvSpPr>
        <p:spPr>
          <a:xfrm>
            <a:off x="4491462" y="3012390"/>
            <a:ext cx="790601" cy="276999"/>
          </a:xfrm>
          <a:prstGeom prst="rect">
            <a:avLst/>
          </a:prstGeom>
          <a:noFill/>
        </p:spPr>
        <p:txBody>
          <a:bodyPr vert="horz" wrap="none" rtlCol="0">
            <a:spAutoFit/>
          </a:bodyPr>
          <a:lstStyle/>
          <a:p>
            <a:pPr algn="l"/>
            <a:r>
              <a:rPr lang="en-US" sz="1200" b="1" dirty="0">
                <a:latin typeface="Arial" panose="020B0604020202020204" pitchFamily="34" charset="0"/>
              </a:rPr>
              <a:t>Hartford</a:t>
            </a:r>
          </a:p>
        </p:txBody>
      </p:sp>
      <p:sp>
        <p:nvSpPr>
          <p:cNvPr id="102799" name="Silver Spring_InterimBubble">
            <a:extLst>
              <a:ext uri="{FF2B5EF4-FFF2-40B4-BE49-F238E27FC236}">
                <a16:creationId xmlns:a16="http://schemas.microsoft.com/office/drawing/2014/main" id="{13E03E4D-F40B-4A16-8B49-FC45170C7977}"/>
              </a:ext>
            </a:extLst>
          </p:cNvPr>
          <p:cNvSpPr/>
          <p:nvPr/>
        </p:nvSpPr>
        <p:spPr bwMode="auto">
          <a:xfrm>
            <a:off x="4415063" y="2787340"/>
            <a:ext cx="230557" cy="230557"/>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115278" h="115278"/>
            <a:bevelB w="115278" h="115278"/>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00" name="Silver Spring_InterimLabel">
            <a:extLst>
              <a:ext uri="{FF2B5EF4-FFF2-40B4-BE49-F238E27FC236}">
                <a16:creationId xmlns:a16="http://schemas.microsoft.com/office/drawing/2014/main" id="{9A3189A9-052E-4A9D-B12D-836D5B7184DF}"/>
              </a:ext>
            </a:extLst>
          </p:cNvPr>
          <p:cNvSpPr txBox="1"/>
          <p:nvPr/>
        </p:nvSpPr>
        <p:spPr>
          <a:xfrm>
            <a:off x="4753403" y="2599235"/>
            <a:ext cx="1135247" cy="276999"/>
          </a:xfrm>
          <a:prstGeom prst="rect">
            <a:avLst/>
          </a:prstGeom>
          <a:noFill/>
        </p:spPr>
        <p:txBody>
          <a:bodyPr vert="horz" wrap="none" rtlCol="0">
            <a:spAutoFit/>
          </a:bodyPr>
          <a:lstStyle/>
          <a:p>
            <a:pPr algn="l"/>
            <a:r>
              <a:rPr lang="en-US" sz="1200" b="1" dirty="0">
                <a:latin typeface="Arial" panose="020B0604020202020204" pitchFamily="34" charset="0"/>
              </a:rPr>
              <a:t>Silver Spring</a:t>
            </a:r>
          </a:p>
        </p:txBody>
      </p:sp>
      <p:sp>
        <p:nvSpPr>
          <p:cNvPr id="102801" name="Buffalo_InterimBubble">
            <a:extLst>
              <a:ext uri="{FF2B5EF4-FFF2-40B4-BE49-F238E27FC236}">
                <a16:creationId xmlns:a16="http://schemas.microsoft.com/office/drawing/2014/main" id="{88A4053B-8D5D-42BF-9D59-0E8B33897466}"/>
              </a:ext>
            </a:extLst>
          </p:cNvPr>
          <p:cNvSpPr/>
          <p:nvPr/>
        </p:nvSpPr>
        <p:spPr bwMode="auto">
          <a:xfrm>
            <a:off x="2756631" y="2184062"/>
            <a:ext cx="217928" cy="217929"/>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08964" h="108964"/>
            <a:bevelB w="108964" h="108964"/>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02" name="Buffalo_InterimLabel">
            <a:extLst>
              <a:ext uri="{FF2B5EF4-FFF2-40B4-BE49-F238E27FC236}">
                <a16:creationId xmlns:a16="http://schemas.microsoft.com/office/drawing/2014/main" id="{BE7E8DC1-2B7F-45EC-AA20-16C37EEBA9B2}"/>
              </a:ext>
            </a:extLst>
          </p:cNvPr>
          <p:cNvSpPr txBox="1"/>
          <p:nvPr/>
        </p:nvSpPr>
        <p:spPr>
          <a:xfrm>
            <a:off x="2269414" y="1854256"/>
            <a:ext cx="715260" cy="276999"/>
          </a:xfrm>
          <a:prstGeom prst="rect">
            <a:avLst/>
          </a:prstGeom>
          <a:noFill/>
        </p:spPr>
        <p:txBody>
          <a:bodyPr vert="horz" wrap="none" rtlCol="0">
            <a:spAutoFit/>
          </a:bodyPr>
          <a:lstStyle/>
          <a:p>
            <a:pPr algn="l"/>
            <a:r>
              <a:rPr lang="en-US" sz="1200" b="1" dirty="0">
                <a:latin typeface="Arial" panose="020B0604020202020204" pitchFamily="34" charset="0"/>
              </a:rPr>
              <a:t>Buffalo</a:t>
            </a:r>
          </a:p>
        </p:txBody>
      </p:sp>
      <p:sp>
        <p:nvSpPr>
          <p:cNvPr id="102803" name="Camden_InterimBubble">
            <a:extLst>
              <a:ext uri="{FF2B5EF4-FFF2-40B4-BE49-F238E27FC236}">
                <a16:creationId xmlns:a16="http://schemas.microsoft.com/office/drawing/2014/main" id="{04F65105-B92D-4B3B-9245-26473FEE919B}"/>
              </a:ext>
            </a:extLst>
          </p:cNvPr>
          <p:cNvSpPr/>
          <p:nvPr/>
        </p:nvSpPr>
        <p:spPr bwMode="auto">
          <a:xfrm>
            <a:off x="3081594" y="2910996"/>
            <a:ext cx="216706" cy="216706"/>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08353" h="108353"/>
            <a:bevelB w="108353" h="108353"/>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04" name="Camden_InterimLabel">
            <a:extLst>
              <a:ext uri="{FF2B5EF4-FFF2-40B4-BE49-F238E27FC236}">
                <a16:creationId xmlns:a16="http://schemas.microsoft.com/office/drawing/2014/main" id="{00378F9F-8B9F-474F-BC79-69010F521351}"/>
              </a:ext>
            </a:extLst>
          </p:cNvPr>
          <p:cNvSpPr txBox="1"/>
          <p:nvPr/>
        </p:nvSpPr>
        <p:spPr>
          <a:xfrm>
            <a:off x="2788048" y="3143542"/>
            <a:ext cx="790601" cy="276999"/>
          </a:xfrm>
          <a:prstGeom prst="rect">
            <a:avLst/>
          </a:prstGeom>
          <a:noFill/>
        </p:spPr>
        <p:txBody>
          <a:bodyPr vert="horz" wrap="none" rtlCol="0">
            <a:spAutoFit/>
          </a:bodyPr>
          <a:lstStyle/>
          <a:p>
            <a:pPr algn="l"/>
            <a:r>
              <a:rPr lang="en-US" sz="1200" b="1" dirty="0">
                <a:latin typeface="Arial" panose="020B0604020202020204" pitchFamily="34" charset="0"/>
              </a:rPr>
              <a:t>Camden</a:t>
            </a:r>
          </a:p>
        </p:txBody>
      </p:sp>
      <p:sp>
        <p:nvSpPr>
          <p:cNvPr id="102805" name="Rochester_InterimBubble">
            <a:extLst>
              <a:ext uri="{FF2B5EF4-FFF2-40B4-BE49-F238E27FC236}">
                <a16:creationId xmlns:a16="http://schemas.microsoft.com/office/drawing/2014/main" id="{0B86D537-BAC9-4827-AFC0-570A38D7DEF8}"/>
              </a:ext>
            </a:extLst>
          </p:cNvPr>
          <p:cNvSpPr/>
          <p:nvPr/>
        </p:nvSpPr>
        <p:spPr bwMode="auto">
          <a:xfrm>
            <a:off x="2006062" y="4135070"/>
            <a:ext cx="210633" cy="210632"/>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05316" h="105316"/>
            <a:bevelB w="105316" h="105316"/>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06" name="Rochester_InterimLabel">
            <a:extLst>
              <a:ext uri="{FF2B5EF4-FFF2-40B4-BE49-F238E27FC236}">
                <a16:creationId xmlns:a16="http://schemas.microsoft.com/office/drawing/2014/main" id="{EDA65B63-7FC7-4EC8-B96E-82A16AAA8D3B}"/>
              </a:ext>
            </a:extLst>
          </p:cNvPr>
          <p:cNvSpPr txBox="1"/>
          <p:nvPr/>
        </p:nvSpPr>
        <p:spPr>
          <a:xfrm>
            <a:off x="1117754" y="4278807"/>
            <a:ext cx="934871" cy="276999"/>
          </a:xfrm>
          <a:prstGeom prst="rect">
            <a:avLst/>
          </a:prstGeom>
          <a:noFill/>
        </p:spPr>
        <p:txBody>
          <a:bodyPr vert="horz" wrap="none" rtlCol="0">
            <a:spAutoFit/>
          </a:bodyPr>
          <a:lstStyle/>
          <a:p>
            <a:pPr algn="l"/>
            <a:r>
              <a:rPr lang="en-US" sz="1200" b="1" dirty="0">
                <a:latin typeface="Arial" panose="020B0604020202020204" pitchFamily="34" charset="0"/>
              </a:rPr>
              <a:t>Rochester</a:t>
            </a:r>
          </a:p>
        </p:txBody>
      </p:sp>
      <p:sp>
        <p:nvSpPr>
          <p:cNvPr id="102807" name="Albany_InterimBubble">
            <a:extLst>
              <a:ext uri="{FF2B5EF4-FFF2-40B4-BE49-F238E27FC236}">
                <a16:creationId xmlns:a16="http://schemas.microsoft.com/office/drawing/2014/main" id="{039CC65B-00F0-4A36-B643-686B36CC5805}"/>
              </a:ext>
            </a:extLst>
          </p:cNvPr>
          <p:cNvSpPr/>
          <p:nvPr/>
        </p:nvSpPr>
        <p:spPr bwMode="auto">
          <a:xfrm>
            <a:off x="3027421" y="4195971"/>
            <a:ext cx="200000" cy="200001"/>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00000" h="100000"/>
            <a:bevelB w="100000" h="100000"/>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08" name="Albany_InterimLabel">
            <a:extLst>
              <a:ext uri="{FF2B5EF4-FFF2-40B4-BE49-F238E27FC236}">
                <a16:creationId xmlns:a16="http://schemas.microsoft.com/office/drawing/2014/main" id="{28B55DCF-2BF1-4B31-A918-E0096D1BE475}"/>
              </a:ext>
            </a:extLst>
          </p:cNvPr>
          <p:cNvSpPr txBox="1"/>
          <p:nvPr/>
        </p:nvSpPr>
        <p:spPr>
          <a:xfrm>
            <a:off x="2860032" y="4389567"/>
            <a:ext cx="697627" cy="276999"/>
          </a:xfrm>
          <a:prstGeom prst="rect">
            <a:avLst/>
          </a:prstGeom>
          <a:noFill/>
        </p:spPr>
        <p:txBody>
          <a:bodyPr vert="horz" wrap="none" rtlCol="0">
            <a:spAutoFit/>
          </a:bodyPr>
          <a:lstStyle/>
          <a:p>
            <a:pPr algn="l"/>
            <a:r>
              <a:rPr lang="en-US" sz="1200" b="1" dirty="0">
                <a:latin typeface="Arial" panose="020B0604020202020204" pitchFamily="34" charset="0"/>
              </a:rPr>
              <a:t>Albany</a:t>
            </a:r>
          </a:p>
        </p:txBody>
      </p:sp>
      <p:sp>
        <p:nvSpPr>
          <p:cNvPr id="102809" name="Bridgeport_InterimBubble">
            <a:extLst>
              <a:ext uri="{FF2B5EF4-FFF2-40B4-BE49-F238E27FC236}">
                <a16:creationId xmlns:a16="http://schemas.microsoft.com/office/drawing/2014/main" id="{0E820577-3620-4BA0-A3F0-BEC80E3CC851}"/>
              </a:ext>
            </a:extLst>
          </p:cNvPr>
          <p:cNvSpPr/>
          <p:nvPr/>
        </p:nvSpPr>
        <p:spPr bwMode="auto">
          <a:xfrm>
            <a:off x="2336582" y="2705470"/>
            <a:ext cx="190482" cy="190482"/>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95241" h="95241"/>
            <a:bevelB w="95241" h="9524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10" name="Bridgeport_InterimLabel">
            <a:extLst>
              <a:ext uri="{FF2B5EF4-FFF2-40B4-BE49-F238E27FC236}">
                <a16:creationId xmlns:a16="http://schemas.microsoft.com/office/drawing/2014/main" id="{2AD28DAE-AEAC-4B89-B681-994E11FD52E2}"/>
              </a:ext>
            </a:extLst>
          </p:cNvPr>
          <p:cNvSpPr txBox="1"/>
          <p:nvPr/>
        </p:nvSpPr>
        <p:spPr>
          <a:xfrm>
            <a:off x="1460304" y="2895952"/>
            <a:ext cx="971741" cy="276999"/>
          </a:xfrm>
          <a:prstGeom prst="rect">
            <a:avLst/>
          </a:prstGeom>
          <a:noFill/>
        </p:spPr>
        <p:txBody>
          <a:bodyPr vert="horz" wrap="none" rtlCol="0">
            <a:spAutoFit/>
          </a:bodyPr>
          <a:lstStyle/>
          <a:p>
            <a:pPr algn="l"/>
            <a:r>
              <a:rPr lang="en-US" sz="1200" b="1" dirty="0">
                <a:latin typeface="Arial" panose="020B0604020202020204" pitchFamily="34" charset="0"/>
              </a:rPr>
              <a:t>Bridgeport</a:t>
            </a:r>
          </a:p>
        </p:txBody>
      </p:sp>
      <p:sp>
        <p:nvSpPr>
          <p:cNvPr id="102811" name="Allentown_InterimBubble">
            <a:extLst>
              <a:ext uri="{FF2B5EF4-FFF2-40B4-BE49-F238E27FC236}">
                <a16:creationId xmlns:a16="http://schemas.microsoft.com/office/drawing/2014/main" id="{4DB3E412-65B6-496B-BA4B-386757007BC4}"/>
              </a:ext>
            </a:extLst>
          </p:cNvPr>
          <p:cNvSpPr/>
          <p:nvPr/>
        </p:nvSpPr>
        <p:spPr bwMode="auto">
          <a:xfrm>
            <a:off x="3946989" y="2270619"/>
            <a:ext cx="181926" cy="181927"/>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90963" h="90963"/>
            <a:bevelB w="90963" h="90963"/>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12" name="Allentown_InterimLabel">
            <a:extLst>
              <a:ext uri="{FF2B5EF4-FFF2-40B4-BE49-F238E27FC236}">
                <a16:creationId xmlns:a16="http://schemas.microsoft.com/office/drawing/2014/main" id="{E711BA02-2347-48B5-8BC8-BDF66F6E11AF}"/>
              </a:ext>
            </a:extLst>
          </p:cNvPr>
          <p:cNvSpPr txBox="1"/>
          <p:nvPr/>
        </p:nvSpPr>
        <p:spPr>
          <a:xfrm>
            <a:off x="3979601" y="1892425"/>
            <a:ext cx="922047" cy="276999"/>
          </a:xfrm>
          <a:prstGeom prst="rect">
            <a:avLst/>
          </a:prstGeom>
          <a:noFill/>
        </p:spPr>
        <p:txBody>
          <a:bodyPr vert="horz" wrap="none" rtlCol="0">
            <a:spAutoFit/>
          </a:bodyPr>
          <a:lstStyle/>
          <a:p>
            <a:pPr algn="l"/>
            <a:r>
              <a:rPr lang="en-US" sz="1200" b="1" dirty="0">
                <a:latin typeface="Arial" panose="020B0604020202020204" pitchFamily="34" charset="0"/>
              </a:rPr>
              <a:t>Allentown</a:t>
            </a:r>
          </a:p>
        </p:txBody>
      </p:sp>
      <p:sp>
        <p:nvSpPr>
          <p:cNvPr id="102813" name="New Haven_InterimBubble">
            <a:extLst>
              <a:ext uri="{FF2B5EF4-FFF2-40B4-BE49-F238E27FC236}">
                <a16:creationId xmlns:a16="http://schemas.microsoft.com/office/drawing/2014/main" id="{CDB3B6E7-DF9D-4975-B098-9E0606984FC0}"/>
              </a:ext>
            </a:extLst>
          </p:cNvPr>
          <p:cNvSpPr/>
          <p:nvPr/>
        </p:nvSpPr>
        <p:spPr bwMode="auto">
          <a:xfrm>
            <a:off x="3681661" y="2074622"/>
            <a:ext cx="181114" cy="181114"/>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90557" h="90557"/>
            <a:bevelB w="90557" h="90557"/>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14" name="New Haven_InterimLabel">
            <a:extLst>
              <a:ext uri="{FF2B5EF4-FFF2-40B4-BE49-F238E27FC236}">
                <a16:creationId xmlns:a16="http://schemas.microsoft.com/office/drawing/2014/main" id="{9CC55744-0F49-4CFC-AA5C-011C234509A0}"/>
              </a:ext>
            </a:extLst>
          </p:cNvPr>
          <p:cNvSpPr txBox="1"/>
          <p:nvPr/>
        </p:nvSpPr>
        <p:spPr>
          <a:xfrm>
            <a:off x="3786092" y="1635640"/>
            <a:ext cx="1003801" cy="276999"/>
          </a:xfrm>
          <a:prstGeom prst="rect">
            <a:avLst/>
          </a:prstGeom>
          <a:noFill/>
        </p:spPr>
        <p:txBody>
          <a:bodyPr vert="horz" wrap="none" rtlCol="0">
            <a:spAutoFit/>
          </a:bodyPr>
          <a:lstStyle/>
          <a:p>
            <a:pPr algn="l"/>
            <a:r>
              <a:rPr lang="en-US" sz="1200" b="1" dirty="0">
                <a:latin typeface="Arial" panose="020B0604020202020204" pitchFamily="34" charset="0"/>
              </a:rPr>
              <a:t>New Haven</a:t>
            </a:r>
          </a:p>
        </p:txBody>
      </p:sp>
      <p:sp>
        <p:nvSpPr>
          <p:cNvPr id="102815" name="Syracuse_InterimBubble">
            <a:extLst>
              <a:ext uri="{FF2B5EF4-FFF2-40B4-BE49-F238E27FC236}">
                <a16:creationId xmlns:a16="http://schemas.microsoft.com/office/drawing/2014/main" id="{2B1E7C0E-6D38-436E-9047-4E4A126CD3AE}"/>
              </a:ext>
            </a:extLst>
          </p:cNvPr>
          <p:cNvSpPr/>
          <p:nvPr/>
        </p:nvSpPr>
        <p:spPr bwMode="auto">
          <a:xfrm>
            <a:off x="2139058" y="3889980"/>
            <a:ext cx="163480" cy="163480"/>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81740" h="81740"/>
            <a:bevelB w="81740" h="81740"/>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16" name="Syracuse_InterimLabel">
            <a:extLst>
              <a:ext uri="{FF2B5EF4-FFF2-40B4-BE49-F238E27FC236}">
                <a16:creationId xmlns:a16="http://schemas.microsoft.com/office/drawing/2014/main" id="{5CBD318B-F9C4-4B7A-828A-CB1A9AFF4B00}"/>
              </a:ext>
            </a:extLst>
          </p:cNvPr>
          <p:cNvSpPr txBox="1"/>
          <p:nvPr/>
        </p:nvSpPr>
        <p:spPr>
          <a:xfrm>
            <a:off x="1086682" y="4026360"/>
            <a:ext cx="865943" cy="276999"/>
          </a:xfrm>
          <a:prstGeom prst="rect">
            <a:avLst/>
          </a:prstGeom>
          <a:noFill/>
        </p:spPr>
        <p:txBody>
          <a:bodyPr vert="horz" wrap="none" rtlCol="0">
            <a:spAutoFit/>
          </a:bodyPr>
          <a:lstStyle/>
          <a:p>
            <a:pPr algn="l"/>
            <a:r>
              <a:rPr lang="en-US" sz="1200" b="1" dirty="0">
                <a:latin typeface="Arial" panose="020B0604020202020204" pitchFamily="34" charset="0"/>
              </a:rPr>
              <a:t>Syracuse</a:t>
            </a:r>
          </a:p>
        </p:txBody>
      </p:sp>
      <p:sp>
        <p:nvSpPr>
          <p:cNvPr id="102817" name="Trenton_InterimBubble">
            <a:extLst>
              <a:ext uri="{FF2B5EF4-FFF2-40B4-BE49-F238E27FC236}">
                <a16:creationId xmlns:a16="http://schemas.microsoft.com/office/drawing/2014/main" id="{CB3A0868-EB65-4105-8ABF-B22CF3D83206}"/>
              </a:ext>
            </a:extLst>
          </p:cNvPr>
          <p:cNvSpPr/>
          <p:nvPr/>
        </p:nvSpPr>
        <p:spPr bwMode="auto">
          <a:xfrm>
            <a:off x="3549768" y="4245906"/>
            <a:ext cx="155717" cy="155717"/>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77859" h="77859"/>
            <a:bevelB w="77859" h="77859"/>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18" name="Trenton_InterimLabel">
            <a:extLst>
              <a:ext uri="{FF2B5EF4-FFF2-40B4-BE49-F238E27FC236}">
                <a16:creationId xmlns:a16="http://schemas.microsoft.com/office/drawing/2014/main" id="{DDD9FAF3-823E-481E-9D22-64490B0C8101}"/>
              </a:ext>
            </a:extLst>
          </p:cNvPr>
          <p:cNvSpPr txBox="1"/>
          <p:nvPr/>
        </p:nvSpPr>
        <p:spPr>
          <a:xfrm>
            <a:off x="3708662" y="4124885"/>
            <a:ext cx="750077" cy="276999"/>
          </a:xfrm>
          <a:prstGeom prst="rect">
            <a:avLst/>
          </a:prstGeom>
          <a:noFill/>
        </p:spPr>
        <p:txBody>
          <a:bodyPr vert="horz" wrap="none" rtlCol="0">
            <a:spAutoFit/>
          </a:bodyPr>
          <a:lstStyle/>
          <a:p>
            <a:pPr algn="l"/>
            <a:r>
              <a:rPr lang="en-US" sz="1200" b="1" dirty="0">
                <a:latin typeface="Arial" panose="020B0604020202020204" pitchFamily="34" charset="0"/>
              </a:rPr>
              <a:t>Trenton</a:t>
            </a:r>
          </a:p>
        </p:txBody>
      </p:sp>
      <p:sp>
        <p:nvSpPr>
          <p:cNvPr id="102819" name="Manchester_InterimBubble">
            <a:extLst>
              <a:ext uri="{FF2B5EF4-FFF2-40B4-BE49-F238E27FC236}">
                <a16:creationId xmlns:a16="http://schemas.microsoft.com/office/drawing/2014/main" id="{9FBF6D1F-3226-4A7F-B66F-2C7E2F83E51A}"/>
              </a:ext>
            </a:extLst>
          </p:cNvPr>
          <p:cNvSpPr/>
          <p:nvPr/>
        </p:nvSpPr>
        <p:spPr bwMode="auto">
          <a:xfrm>
            <a:off x="3539387" y="3404600"/>
            <a:ext cx="137401" cy="137401"/>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68701" h="68701"/>
            <a:bevelB w="68701" h="6870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2820" name="Manchester_InterimLabel">
            <a:extLst>
              <a:ext uri="{FF2B5EF4-FFF2-40B4-BE49-F238E27FC236}">
                <a16:creationId xmlns:a16="http://schemas.microsoft.com/office/drawing/2014/main" id="{BA42B030-270E-4E39-A0AE-E7202EE9FF3F}"/>
              </a:ext>
            </a:extLst>
          </p:cNvPr>
          <p:cNvSpPr txBox="1"/>
          <p:nvPr/>
        </p:nvSpPr>
        <p:spPr>
          <a:xfrm>
            <a:off x="2519456" y="3424153"/>
            <a:ext cx="1037463" cy="276999"/>
          </a:xfrm>
          <a:prstGeom prst="rect">
            <a:avLst/>
          </a:prstGeom>
          <a:noFill/>
        </p:spPr>
        <p:txBody>
          <a:bodyPr vert="horz" wrap="none" rtlCol="0">
            <a:spAutoFit/>
          </a:bodyPr>
          <a:lstStyle/>
          <a:p>
            <a:pPr algn="l"/>
            <a:r>
              <a:rPr lang="en-US" sz="1200" b="1" dirty="0">
                <a:latin typeface="Arial" panose="020B0604020202020204" pitchFamily="34" charset="0"/>
              </a:rPr>
              <a:t>Manchester</a:t>
            </a:r>
          </a:p>
        </p:txBody>
      </p:sp>
      <p:sp>
        <p:nvSpPr>
          <p:cNvPr id="102821" name="U.S._InterimBubble">
            <a:extLst>
              <a:ext uri="{FF2B5EF4-FFF2-40B4-BE49-F238E27FC236}">
                <a16:creationId xmlns:a16="http://schemas.microsoft.com/office/drawing/2014/main" id="{75D323CD-582A-4BD8-93FC-6D536B06D09C}"/>
              </a:ext>
            </a:extLst>
          </p:cNvPr>
          <p:cNvSpPr/>
          <p:nvPr/>
        </p:nvSpPr>
        <p:spPr bwMode="auto">
          <a:xfrm>
            <a:off x="3995279" y="2861495"/>
            <a:ext cx="312001" cy="312002"/>
          </a:xfrm>
          <a:prstGeom prst="star5">
            <a:avLst/>
          </a:prstGeom>
          <a:solidFill>
            <a:srgbClr val="FFC832"/>
          </a:solidFill>
          <a:ln w="9525" cap="flat" cmpd="sng" algn="ctr">
            <a:solidFill>
              <a:schemeClr val="tx1"/>
            </a:solidFill>
            <a:prstDash val="solid"/>
            <a:round/>
            <a:headEnd type="none" w="med" len="med"/>
            <a:tailEnd type="none" w="med" len="med"/>
          </a:ln>
          <a:effectLst/>
          <a:scene3d>
            <a:camera prst="orthographicFront"/>
            <a:lightRig rig="threePt" dir="t"/>
          </a:scene3d>
          <a:sp3d>
            <a:bevelT w="156001" h="156001"/>
            <a:bevelB w="156001" h="156001"/>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102823" name="Straight Connector 102822">
            <a:extLst>
              <a:ext uri="{FF2B5EF4-FFF2-40B4-BE49-F238E27FC236}">
                <a16:creationId xmlns:a16="http://schemas.microsoft.com/office/drawing/2014/main" id="{49623E64-1D96-4AF5-BE5A-55A16BAD7E2D}"/>
              </a:ext>
            </a:extLst>
          </p:cNvPr>
          <p:cNvCxnSpPr>
            <a:cxnSpLocks/>
          </p:cNvCxnSpPr>
          <p:nvPr/>
        </p:nvCxnSpPr>
        <p:spPr bwMode="auto">
          <a:xfrm>
            <a:off x="1435320" y="4987090"/>
            <a:ext cx="547991" cy="131120"/>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24" name="Straight Connector 102823">
            <a:extLst>
              <a:ext uri="{FF2B5EF4-FFF2-40B4-BE49-F238E27FC236}">
                <a16:creationId xmlns:a16="http://schemas.microsoft.com/office/drawing/2014/main" id="{A6881EA5-D467-4959-A1B6-B1574F8AD49D}"/>
              </a:ext>
            </a:extLst>
          </p:cNvPr>
          <p:cNvCxnSpPr>
            <a:cxnSpLocks/>
          </p:cNvCxnSpPr>
          <p:nvPr/>
        </p:nvCxnSpPr>
        <p:spPr bwMode="auto">
          <a:xfrm flipV="1">
            <a:off x="4245068" y="4618203"/>
            <a:ext cx="245100" cy="298478"/>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25" name="Straight Connector 102824">
            <a:extLst>
              <a:ext uri="{FF2B5EF4-FFF2-40B4-BE49-F238E27FC236}">
                <a16:creationId xmlns:a16="http://schemas.microsoft.com/office/drawing/2014/main" id="{FCC68BCC-55BB-4978-8E57-CAED5B3345FE}"/>
              </a:ext>
            </a:extLst>
          </p:cNvPr>
          <p:cNvCxnSpPr>
            <a:cxnSpLocks/>
          </p:cNvCxnSpPr>
          <p:nvPr/>
        </p:nvCxnSpPr>
        <p:spPr bwMode="auto">
          <a:xfrm flipV="1">
            <a:off x="4362303" y="2364034"/>
            <a:ext cx="334294" cy="54988"/>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26" name="Straight Connector 102825">
            <a:extLst>
              <a:ext uri="{FF2B5EF4-FFF2-40B4-BE49-F238E27FC236}">
                <a16:creationId xmlns:a16="http://schemas.microsoft.com/office/drawing/2014/main" id="{52AB2387-221D-4FA7-AE85-FFD8D491C3B3}"/>
              </a:ext>
            </a:extLst>
          </p:cNvPr>
          <p:cNvCxnSpPr>
            <a:cxnSpLocks/>
          </p:cNvCxnSpPr>
          <p:nvPr/>
        </p:nvCxnSpPr>
        <p:spPr bwMode="auto">
          <a:xfrm flipH="1">
            <a:off x="1771714" y="2739566"/>
            <a:ext cx="355296" cy="2714"/>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27" name="Straight Connector 102826">
            <a:extLst>
              <a:ext uri="{FF2B5EF4-FFF2-40B4-BE49-F238E27FC236}">
                <a16:creationId xmlns:a16="http://schemas.microsoft.com/office/drawing/2014/main" id="{8ED6F5B7-DA60-4AFD-BF6A-76F88E731AC1}"/>
              </a:ext>
            </a:extLst>
          </p:cNvPr>
          <p:cNvCxnSpPr/>
          <p:nvPr/>
        </p:nvCxnSpPr>
        <p:spPr bwMode="auto">
          <a:xfrm>
            <a:off x="2580321" y="4453465"/>
            <a:ext cx="225958" cy="336149"/>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28" name="Straight Connector 102827">
            <a:extLst>
              <a:ext uri="{FF2B5EF4-FFF2-40B4-BE49-F238E27FC236}">
                <a16:creationId xmlns:a16="http://schemas.microsoft.com/office/drawing/2014/main" id="{5530A577-6632-4920-A5EB-BC5548D48146}"/>
              </a:ext>
            </a:extLst>
          </p:cNvPr>
          <p:cNvCxnSpPr>
            <a:cxnSpLocks/>
          </p:cNvCxnSpPr>
          <p:nvPr/>
        </p:nvCxnSpPr>
        <p:spPr bwMode="auto">
          <a:xfrm>
            <a:off x="1243835" y="5326163"/>
            <a:ext cx="191484" cy="151705"/>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29" name="Straight Connector 102828">
            <a:extLst>
              <a:ext uri="{FF2B5EF4-FFF2-40B4-BE49-F238E27FC236}">
                <a16:creationId xmlns:a16="http://schemas.microsoft.com/office/drawing/2014/main" id="{3F610B7D-726B-4CC6-A602-6E11FD9AD914}"/>
              </a:ext>
            </a:extLst>
          </p:cNvPr>
          <p:cNvCxnSpPr>
            <a:cxnSpLocks/>
          </p:cNvCxnSpPr>
          <p:nvPr/>
        </p:nvCxnSpPr>
        <p:spPr bwMode="auto">
          <a:xfrm flipH="1">
            <a:off x="2089581" y="3295426"/>
            <a:ext cx="334426" cy="16277"/>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30" name="Straight Connector 102829">
            <a:extLst>
              <a:ext uri="{FF2B5EF4-FFF2-40B4-BE49-F238E27FC236}">
                <a16:creationId xmlns:a16="http://schemas.microsoft.com/office/drawing/2014/main" id="{1656616D-83B3-4643-BB27-2213A40B9457}"/>
              </a:ext>
            </a:extLst>
          </p:cNvPr>
          <p:cNvCxnSpPr>
            <a:cxnSpLocks/>
          </p:cNvCxnSpPr>
          <p:nvPr/>
        </p:nvCxnSpPr>
        <p:spPr bwMode="auto">
          <a:xfrm flipH="1" flipV="1">
            <a:off x="3404736" y="1632320"/>
            <a:ext cx="109562" cy="479128"/>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31" name="Straight Connector 102830">
            <a:extLst>
              <a:ext uri="{FF2B5EF4-FFF2-40B4-BE49-F238E27FC236}">
                <a16:creationId xmlns:a16="http://schemas.microsoft.com/office/drawing/2014/main" id="{FC51EE30-DA90-4C6D-AFD5-5E96F603C409}"/>
              </a:ext>
            </a:extLst>
          </p:cNvPr>
          <p:cNvCxnSpPr>
            <a:cxnSpLocks/>
          </p:cNvCxnSpPr>
          <p:nvPr/>
        </p:nvCxnSpPr>
        <p:spPr bwMode="auto">
          <a:xfrm flipH="1" flipV="1">
            <a:off x="2744452" y="2531404"/>
            <a:ext cx="355616" cy="260043"/>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32" name="Straight Connector 102831">
            <a:extLst>
              <a:ext uri="{FF2B5EF4-FFF2-40B4-BE49-F238E27FC236}">
                <a16:creationId xmlns:a16="http://schemas.microsoft.com/office/drawing/2014/main" id="{21E92005-E9DF-4208-AF3B-C2BB996B6B3E}"/>
              </a:ext>
            </a:extLst>
          </p:cNvPr>
          <p:cNvCxnSpPr>
            <a:cxnSpLocks/>
          </p:cNvCxnSpPr>
          <p:nvPr/>
        </p:nvCxnSpPr>
        <p:spPr bwMode="auto">
          <a:xfrm>
            <a:off x="4264608" y="3382511"/>
            <a:ext cx="291534" cy="73566"/>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33" name="Straight Connector 102832">
            <a:extLst>
              <a:ext uri="{FF2B5EF4-FFF2-40B4-BE49-F238E27FC236}">
                <a16:creationId xmlns:a16="http://schemas.microsoft.com/office/drawing/2014/main" id="{A3AA242E-425A-4C2B-9D50-3B74E2E8BC8D}"/>
              </a:ext>
            </a:extLst>
          </p:cNvPr>
          <p:cNvCxnSpPr>
            <a:cxnSpLocks/>
          </p:cNvCxnSpPr>
          <p:nvPr/>
        </p:nvCxnSpPr>
        <p:spPr bwMode="auto">
          <a:xfrm flipH="1" flipV="1">
            <a:off x="3121396" y="1774139"/>
            <a:ext cx="271760" cy="250222"/>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34" name="Straight Connector 102833">
            <a:extLst>
              <a:ext uri="{FF2B5EF4-FFF2-40B4-BE49-F238E27FC236}">
                <a16:creationId xmlns:a16="http://schemas.microsoft.com/office/drawing/2014/main" id="{F14740B1-53D4-4433-91B5-6B1E49EBC8B6}"/>
              </a:ext>
            </a:extLst>
          </p:cNvPr>
          <p:cNvCxnSpPr>
            <a:cxnSpLocks/>
          </p:cNvCxnSpPr>
          <p:nvPr/>
        </p:nvCxnSpPr>
        <p:spPr bwMode="auto">
          <a:xfrm flipV="1">
            <a:off x="4026228" y="3139269"/>
            <a:ext cx="545771" cy="74632"/>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35" name="Straight Connector 102834">
            <a:extLst>
              <a:ext uri="{FF2B5EF4-FFF2-40B4-BE49-F238E27FC236}">
                <a16:creationId xmlns:a16="http://schemas.microsoft.com/office/drawing/2014/main" id="{48E1898B-376E-4E9D-889B-30165CFB3242}"/>
              </a:ext>
            </a:extLst>
          </p:cNvPr>
          <p:cNvCxnSpPr>
            <a:cxnSpLocks/>
          </p:cNvCxnSpPr>
          <p:nvPr/>
        </p:nvCxnSpPr>
        <p:spPr bwMode="auto">
          <a:xfrm flipV="1">
            <a:off x="4530342" y="2765073"/>
            <a:ext cx="286207" cy="137546"/>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36" name="Straight Connector 102835">
            <a:extLst>
              <a:ext uri="{FF2B5EF4-FFF2-40B4-BE49-F238E27FC236}">
                <a16:creationId xmlns:a16="http://schemas.microsoft.com/office/drawing/2014/main" id="{CD8915C2-01A9-47A8-A4A9-52B463FA56A6}"/>
              </a:ext>
            </a:extLst>
          </p:cNvPr>
          <p:cNvCxnSpPr>
            <a:cxnSpLocks/>
          </p:cNvCxnSpPr>
          <p:nvPr/>
        </p:nvCxnSpPr>
        <p:spPr bwMode="auto">
          <a:xfrm flipH="1" flipV="1">
            <a:off x="2749191" y="2071432"/>
            <a:ext cx="116404" cy="221596"/>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37" name="Straight Connector 102836">
            <a:extLst>
              <a:ext uri="{FF2B5EF4-FFF2-40B4-BE49-F238E27FC236}">
                <a16:creationId xmlns:a16="http://schemas.microsoft.com/office/drawing/2014/main" id="{8B6B638F-34CB-4C79-8A19-C1172BE5DC98}"/>
              </a:ext>
            </a:extLst>
          </p:cNvPr>
          <p:cNvCxnSpPr>
            <a:cxnSpLocks/>
          </p:cNvCxnSpPr>
          <p:nvPr/>
        </p:nvCxnSpPr>
        <p:spPr bwMode="auto">
          <a:xfrm flipH="1">
            <a:off x="3098694" y="3019350"/>
            <a:ext cx="91253" cy="201738"/>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38" name="Straight Connector 102837">
            <a:extLst>
              <a:ext uri="{FF2B5EF4-FFF2-40B4-BE49-F238E27FC236}">
                <a16:creationId xmlns:a16="http://schemas.microsoft.com/office/drawing/2014/main" id="{52A4ED51-BC37-44CA-9B8C-C0E0F64E3AD3}"/>
              </a:ext>
            </a:extLst>
          </p:cNvPr>
          <p:cNvCxnSpPr/>
          <p:nvPr/>
        </p:nvCxnSpPr>
        <p:spPr bwMode="auto">
          <a:xfrm flipH="1">
            <a:off x="1978376" y="4240386"/>
            <a:ext cx="133002" cy="190048"/>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39" name="Straight Connector 102838">
            <a:extLst>
              <a:ext uri="{FF2B5EF4-FFF2-40B4-BE49-F238E27FC236}">
                <a16:creationId xmlns:a16="http://schemas.microsoft.com/office/drawing/2014/main" id="{A6A158D3-FDD9-4A0E-8F40-1AF9FB09DEE9}"/>
              </a:ext>
            </a:extLst>
          </p:cNvPr>
          <p:cNvCxnSpPr/>
          <p:nvPr/>
        </p:nvCxnSpPr>
        <p:spPr bwMode="auto">
          <a:xfrm>
            <a:off x="3127421" y="4295971"/>
            <a:ext cx="81425" cy="160106"/>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40" name="Straight Connector 102839">
            <a:extLst>
              <a:ext uri="{FF2B5EF4-FFF2-40B4-BE49-F238E27FC236}">
                <a16:creationId xmlns:a16="http://schemas.microsoft.com/office/drawing/2014/main" id="{085D4A21-195A-498C-8AB4-BEB5E2608829}"/>
              </a:ext>
            </a:extLst>
          </p:cNvPr>
          <p:cNvCxnSpPr>
            <a:cxnSpLocks/>
          </p:cNvCxnSpPr>
          <p:nvPr/>
        </p:nvCxnSpPr>
        <p:spPr bwMode="auto">
          <a:xfrm flipH="1">
            <a:off x="2247176" y="2800711"/>
            <a:ext cx="184647" cy="152693"/>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41" name="Straight Connector 102840">
            <a:extLst>
              <a:ext uri="{FF2B5EF4-FFF2-40B4-BE49-F238E27FC236}">
                <a16:creationId xmlns:a16="http://schemas.microsoft.com/office/drawing/2014/main" id="{17E3E066-A669-41CD-B5F7-89458D4B1ED6}"/>
              </a:ext>
            </a:extLst>
          </p:cNvPr>
          <p:cNvCxnSpPr>
            <a:cxnSpLocks/>
          </p:cNvCxnSpPr>
          <p:nvPr/>
        </p:nvCxnSpPr>
        <p:spPr bwMode="auto">
          <a:xfrm flipV="1">
            <a:off x="4037952" y="2128165"/>
            <a:ext cx="175466" cy="233418"/>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42" name="Straight Connector 102841">
            <a:extLst>
              <a:ext uri="{FF2B5EF4-FFF2-40B4-BE49-F238E27FC236}">
                <a16:creationId xmlns:a16="http://schemas.microsoft.com/office/drawing/2014/main" id="{F54544D6-32CF-400B-AD3A-53A61F309E3A}"/>
              </a:ext>
            </a:extLst>
          </p:cNvPr>
          <p:cNvCxnSpPr>
            <a:cxnSpLocks/>
          </p:cNvCxnSpPr>
          <p:nvPr/>
        </p:nvCxnSpPr>
        <p:spPr bwMode="auto">
          <a:xfrm flipV="1">
            <a:off x="3772218" y="1864965"/>
            <a:ext cx="245443" cy="300215"/>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43" name="Straight Connector 102842">
            <a:extLst>
              <a:ext uri="{FF2B5EF4-FFF2-40B4-BE49-F238E27FC236}">
                <a16:creationId xmlns:a16="http://schemas.microsoft.com/office/drawing/2014/main" id="{3AA2172A-44C3-4EA7-9CB1-F79FD318B483}"/>
              </a:ext>
            </a:extLst>
          </p:cNvPr>
          <p:cNvCxnSpPr>
            <a:cxnSpLocks/>
          </p:cNvCxnSpPr>
          <p:nvPr/>
        </p:nvCxnSpPr>
        <p:spPr bwMode="auto">
          <a:xfrm flipH="1">
            <a:off x="1829701" y="3971720"/>
            <a:ext cx="391097" cy="131030"/>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44" name="Straight Connector 102843">
            <a:extLst>
              <a:ext uri="{FF2B5EF4-FFF2-40B4-BE49-F238E27FC236}">
                <a16:creationId xmlns:a16="http://schemas.microsoft.com/office/drawing/2014/main" id="{9FE599A0-0111-4CA3-88E4-201F0241BE68}"/>
              </a:ext>
            </a:extLst>
          </p:cNvPr>
          <p:cNvCxnSpPr>
            <a:cxnSpLocks/>
          </p:cNvCxnSpPr>
          <p:nvPr/>
        </p:nvCxnSpPr>
        <p:spPr bwMode="auto">
          <a:xfrm flipV="1">
            <a:off x="3627626" y="4260511"/>
            <a:ext cx="168511" cy="63253"/>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2845" name="Straight Connector 102844">
            <a:extLst>
              <a:ext uri="{FF2B5EF4-FFF2-40B4-BE49-F238E27FC236}">
                <a16:creationId xmlns:a16="http://schemas.microsoft.com/office/drawing/2014/main" id="{93D58ADF-E95D-4667-B6A9-85A5C6040A81}"/>
              </a:ext>
            </a:extLst>
          </p:cNvPr>
          <p:cNvCxnSpPr>
            <a:cxnSpLocks/>
          </p:cNvCxnSpPr>
          <p:nvPr/>
        </p:nvCxnSpPr>
        <p:spPr bwMode="auto">
          <a:xfrm flipH="1">
            <a:off x="3404736" y="3473300"/>
            <a:ext cx="203352" cy="24787"/>
          </a:xfrm>
          <a:prstGeom prst="line">
            <a:avLst/>
          </a:prstGeom>
          <a:solidFill>
            <a:schemeClr val="accent1"/>
          </a:solidFill>
          <a:ln w="9525" cap="flat" cmpd="sng" algn="ctr">
            <a:solidFill>
              <a:schemeClr val="tx1"/>
            </a:solidFill>
            <a:prstDash val="solid"/>
            <a:round/>
            <a:headEnd type="none" w="med" len="med"/>
            <a:tailEnd type="none" w="sm" len="sm"/>
          </a:ln>
          <a:effectLst/>
        </p:spPr>
      </p:cxnSp>
      <p:sp>
        <p:nvSpPr>
          <p:cNvPr id="93" name="Rectangle 3">
            <a:extLst>
              <a:ext uri="{FF2B5EF4-FFF2-40B4-BE49-F238E27FC236}">
                <a16:creationId xmlns:a16="http://schemas.microsoft.com/office/drawing/2014/main" id="{319F112C-56E5-489E-9D88-34EE5D12C229}"/>
              </a:ext>
            </a:extLst>
          </p:cNvPr>
          <p:cNvSpPr txBox="1">
            <a:spLocks noChangeArrowheads="1"/>
          </p:cNvSpPr>
          <p:nvPr/>
        </p:nvSpPr>
        <p:spPr bwMode="gray">
          <a:xfrm>
            <a:off x="446088" y="624836"/>
            <a:ext cx="8229600" cy="4447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400" i="0" u="none" strike="noStrike" kern="1200" cap="none" spc="0" normalizeH="0" baseline="0" noProof="0" dirty="0">
                <a:ln>
                  <a:noFill/>
                </a:ln>
                <a:solidFill>
                  <a:srgbClr val="0028A0"/>
                </a:solidFill>
                <a:effectLst/>
                <a:uLnTx/>
                <a:uFillTx/>
                <a:latin typeface="Arial" charset="0"/>
                <a:ea typeface="+mn-ea"/>
                <a:cs typeface="+mn-cs"/>
              </a:rPr>
              <a:t>Payroll Employment—Northeast MSAs</a:t>
            </a:r>
            <a:endParaRPr kumimoji="0" lang="en-US" sz="3400" i="0" u="none" strike="noStrike" kern="1200" cap="none" spc="0" normalizeH="0" baseline="0" noProof="1">
              <a:ln>
                <a:noFill/>
              </a:ln>
              <a:solidFill>
                <a:srgbClr val="0028A0"/>
              </a:solidFill>
              <a:effectLst/>
              <a:uLnTx/>
              <a:uFillTx/>
              <a:latin typeface="Arial" charset="0"/>
              <a:ea typeface="+mn-ea"/>
              <a:cs typeface="+mn-cs"/>
            </a:endParaRPr>
          </a:p>
        </p:txBody>
      </p:sp>
    </p:spTree>
    <p:extLst>
      <p:ext uri="{BB962C8B-B14F-4D97-AF65-F5344CB8AC3E}">
        <p14:creationId xmlns:p14="http://schemas.microsoft.com/office/powerpoint/2010/main" val="301593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994928"/>
              </p:ext>
            </p:extLst>
          </p:nvPr>
        </p:nvGraphicFramePr>
        <p:xfrm>
          <a:off x="457200" y="1508124"/>
          <a:ext cx="8454629" cy="4206875"/>
        </p:xfrm>
        <a:graphic>
          <a:graphicData uri="http://schemas.openxmlformats.org/drawingml/2006/chart">
            <c:chart xmlns:c="http://schemas.openxmlformats.org/drawingml/2006/chart" xmlns:r="http://schemas.openxmlformats.org/officeDocument/2006/relationships" r:id="rId3"/>
          </a:graphicData>
        </a:graphic>
      </p:graphicFrame>
      <p:sp>
        <p:nvSpPr>
          <p:cNvPr id="80899" name="Rectangle 3"/>
          <p:cNvSpPr>
            <a:spLocks noGrp="1" noChangeArrowheads="1"/>
          </p:cNvSpPr>
          <p:nvPr>
            <p:ph type="title"/>
          </p:nvPr>
        </p:nvSpPr>
        <p:spPr>
          <a:xfrm>
            <a:off x="457200" y="666111"/>
            <a:ext cx="7922030" cy="523220"/>
          </a:xfrm>
        </p:spPr>
        <p:txBody>
          <a:bodyPr/>
          <a:lstStyle/>
          <a:p>
            <a:r>
              <a:rPr lang="en-US" noProof="1"/>
              <a:t>‘Eds and Meds’ Are Double-Edged Sword</a:t>
            </a:r>
          </a:p>
        </p:txBody>
      </p:sp>
      <p:sp>
        <p:nvSpPr>
          <p:cNvPr id="80901" name="Text Box 5"/>
          <p:cNvSpPr txBox="1">
            <a:spLocks noChangeArrowheads="1"/>
          </p:cNvSpPr>
          <p:nvPr/>
        </p:nvSpPr>
        <p:spPr bwMode="gray">
          <a:xfrm>
            <a:off x="457200" y="5896493"/>
            <a:ext cx="6229350" cy="253916"/>
          </a:xfrm>
          <a:prstGeom prst="rect">
            <a:avLst/>
          </a:prstGeom>
          <a:noFill/>
          <a:ln w="9525">
            <a:noFill/>
            <a:miter lim="800000"/>
            <a:headEnd/>
            <a:tailEnd/>
          </a:ln>
          <a:effectLst/>
        </p:spPr>
        <p:txBody>
          <a:bodyPr lIns="0" tIns="0" rIns="0" bIns="0" anchor="b">
            <a:spAutoFit/>
          </a:bodyPr>
          <a:lstStyle/>
          <a:p>
            <a:pPr algn="l">
              <a:spcBef>
                <a:spcPct val="0"/>
              </a:spcBef>
            </a:pPr>
            <a:r>
              <a:rPr lang="en-US" sz="1650" dirty="0">
                <a:solidFill>
                  <a:schemeClr val="bg1"/>
                </a:solidFill>
              </a:rPr>
              <a:t>Sources: BLS, Moody’s Analytics</a:t>
            </a:r>
          </a:p>
        </p:txBody>
      </p:sp>
      <p:sp>
        <p:nvSpPr>
          <p:cNvPr id="80907" name="Text Box 11"/>
          <p:cNvSpPr txBox="1">
            <a:spLocks noChangeArrowheads="1"/>
          </p:cNvSpPr>
          <p:nvPr/>
        </p:nvSpPr>
        <p:spPr bwMode="gray">
          <a:xfrm>
            <a:off x="516731" y="1247284"/>
            <a:ext cx="7862499" cy="260842"/>
          </a:xfrm>
          <a:prstGeom prst="rect">
            <a:avLst/>
          </a:prstGeom>
          <a:noFill/>
          <a:ln w="9525">
            <a:noFill/>
            <a:miter lim="800000"/>
            <a:headEnd/>
            <a:tailEnd/>
          </a:ln>
          <a:effectLst/>
        </p:spPr>
        <p:txBody>
          <a:bodyPr lIns="0" tIns="0" rIns="0" bIns="0"/>
          <a:lstStyle/>
          <a:p>
            <a:pPr algn="l">
              <a:spcBef>
                <a:spcPct val="0"/>
              </a:spcBef>
            </a:pPr>
            <a:r>
              <a:rPr lang="en-US" sz="2200" dirty="0">
                <a:solidFill>
                  <a:schemeClr val="bg1"/>
                </a:solidFill>
              </a:rPr>
              <a:t>Share of jobs at colleges and universities, %, 2019</a:t>
            </a:r>
          </a:p>
        </p:txBody>
      </p:sp>
      <p:sp>
        <p:nvSpPr>
          <p:cNvPr id="6" name="TextBox 1"/>
          <p:cNvSpPr txBox="1"/>
          <p:nvPr/>
        </p:nvSpPr>
        <p:spPr>
          <a:xfrm>
            <a:off x="5748251" y="3804392"/>
            <a:ext cx="2630979" cy="863142"/>
          </a:xfrm>
          <a:prstGeom prst="rect">
            <a:avLst/>
          </a:prstGeom>
          <a:solidFill>
            <a:srgbClr val="FFFFFF"/>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75"/>
              </a:lnSpc>
            </a:pPr>
            <a:r>
              <a:rPr lang="en-US" sz="2000" dirty="0">
                <a:solidFill>
                  <a:schemeClr val="bg1"/>
                </a:solidFill>
              </a:rPr>
              <a:t>Highest shares among top 100 most populous metro areas</a:t>
            </a:r>
          </a:p>
        </p:txBody>
      </p:sp>
    </p:spTree>
    <p:extLst>
      <p:ext uri="{BB962C8B-B14F-4D97-AF65-F5344CB8AC3E}">
        <p14:creationId xmlns:p14="http://schemas.microsoft.com/office/powerpoint/2010/main" val="1034464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3235582426"/>
              </p:ext>
            </p:extLst>
          </p:nvPr>
        </p:nvGraphicFramePr>
        <p:xfrm>
          <a:off x="441703" y="1714500"/>
          <a:ext cx="8361103" cy="4185612"/>
        </p:xfrm>
        <a:graphic>
          <a:graphicData uri="http://schemas.openxmlformats.org/drawingml/2006/chart">
            <c:chart xmlns:c="http://schemas.openxmlformats.org/drawingml/2006/chart" xmlns:r="http://schemas.openxmlformats.org/officeDocument/2006/relationships" r:id="rId3"/>
          </a:graphicData>
        </a:graphic>
      </p:graphicFrame>
      <p:sp>
        <p:nvSpPr>
          <p:cNvPr id="80899" name="Rectangle 3"/>
          <p:cNvSpPr>
            <a:spLocks noGrp="1" noChangeArrowheads="1"/>
          </p:cNvSpPr>
          <p:nvPr>
            <p:ph type="title"/>
          </p:nvPr>
        </p:nvSpPr>
        <p:spPr>
          <a:xfrm>
            <a:off x="454171" y="675211"/>
            <a:ext cx="8226677" cy="1046440"/>
          </a:xfrm>
        </p:spPr>
        <p:txBody>
          <a:bodyPr/>
          <a:lstStyle/>
          <a:p>
            <a:r>
              <a:rPr lang="en-US" noProof="1"/>
              <a:t>Prior Heights Remain Far Off for New York </a:t>
            </a:r>
          </a:p>
        </p:txBody>
      </p:sp>
      <p:sp>
        <p:nvSpPr>
          <p:cNvPr id="80907" name="Text Box 11"/>
          <p:cNvSpPr txBox="1">
            <a:spLocks noChangeArrowheads="1"/>
          </p:cNvSpPr>
          <p:nvPr/>
        </p:nvSpPr>
        <p:spPr bwMode="gray">
          <a:xfrm>
            <a:off x="452334" y="1224816"/>
            <a:ext cx="7211636" cy="340519"/>
          </a:xfrm>
          <a:prstGeom prst="rect">
            <a:avLst/>
          </a:prstGeom>
          <a:noFill/>
          <a:ln w="9525">
            <a:noFill/>
            <a:miter lim="800000"/>
            <a:headEnd/>
            <a:tailEnd/>
          </a:ln>
          <a:effectLst/>
        </p:spPr>
        <p:txBody>
          <a:bodyPr lIns="0" tIns="0" rIns="0" bIns="0"/>
          <a:lstStyle/>
          <a:p>
            <a:pPr algn="l">
              <a:spcBef>
                <a:spcPct val="0"/>
              </a:spcBef>
            </a:pPr>
            <a:r>
              <a:rPr lang="en-US" sz="2200" dirty="0">
                <a:solidFill>
                  <a:schemeClr val="bg1"/>
                </a:solidFill>
              </a:rPr>
              <a:t>Back-to-Normal Index, 2/29/20=100, 7-day MA</a:t>
            </a:r>
          </a:p>
        </p:txBody>
      </p:sp>
      <p:sp>
        <p:nvSpPr>
          <p:cNvPr id="5" name="Text Box 4"/>
          <p:cNvSpPr txBox="1">
            <a:spLocks noChangeArrowheads="1"/>
          </p:cNvSpPr>
          <p:nvPr/>
        </p:nvSpPr>
        <p:spPr bwMode="gray">
          <a:xfrm>
            <a:off x="457200" y="5900111"/>
            <a:ext cx="7273548" cy="253916"/>
          </a:xfrm>
          <a:prstGeom prst="rect">
            <a:avLst/>
          </a:prstGeom>
          <a:noFill/>
          <a:ln w="9525">
            <a:noFill/>
            <a:miter lim="800000"/>
            <a:headEnd/>
            <a:tailEnd/>
          </a:ln>
          <a:effectLst/>
        </p:spPr>
        <p:txBody>
          <a:bodyPr wrap="square" lIns="0" tIns="0" rIns="0" bIns="0" anchor="b">
            <a:spAutoFit/>
          </a:bodyPr>
          <a:lstStyle/>
          <a:p>
            <a:pPr algn="l">
              <a:spcBef>
                <a:spcPct val="0"/>
              </a:spcBef>
            </a:pPr>
            <a:r>
              <a:rPr lang="en-US" sz="1650" dirty="0">
                <a:solidFill>
                  <a:schemeClr val="bg1"/>
                </a:solidFill>
              </a:rPr>
              <a:t>Sources: CNN Business, Moody’s Analytics</a:t>
            </a:r>
          </a:p>
        </p:txBody>
      </p:sp>
    </p:spTree>
    <p:extLst>
      <p:ext uri="{BB962C8B-B14F-4D97-AF65-F5344CB8AC3E}">
        <p14:creationId xmlns:p14="http://schemas.microsoft.com/office/powerpoint/2010/main" val="362433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title"/>
          </p:nvPr>
        </p:nvSpPr>
        <p:spPr>
          <a:xfrm>
            <a:off x="471170" y="626745"/>
            <a:ext cx="8229600" cy="523220"/>
          </a:xfrm>
        </p:spPr>
        <p:txBody>
          <a:bodyPr/>
          <a:lstStyle/>
          <a:p>
            <a:r>
              <a:rPr lang="en-US" noProof="1"/>
              <a:t>Re-Emergence Varies Widely</a:t>
            </a:r>
            <a:endParaRPr lang="en-US" sz="3400" noProof="1"/>
          </a:p>
        </p:txBody>
      </p:sp>
      <p:sp>
        <p:nvSpPr>
          <p:cNvPr id="222212" name="Text Box 4"/>
          <p:cNvSpPr txBox="1">
            <a:spLocks noChangeArrowheads="1"/>
          </p:cNvSpPr>
          <p:nvPr/>
        </p:nvSpPr>
        <p:spPr bwMode="gray">
          <a:xfrm>
            <a:off x="437024" y="5896946"/>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Apple, Moody’s Analytics</a:t>
            </a:r>
          </a:p>
        </p:txBody>
      </p:sp>
      <p:sp>
        <p:nvSpPr>
          <p:cNvPr id="222215" name="Text Box 7"/>
          <p:cNvSpPr txBox="1">
            <a:spLocks noChangeArrowheads="1"/>
          </p:cNvSpPr>
          <p:nvPr/>
        </p:nvSpPr>
        <p:spPr bwMode="gray">
          <a:xfrm>
            <a:off x="467054" y="1257301"/>
            <a:ext cx="8226425" cy="47307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rPr>
              <a:t>Apple Maps searches, % change, 1/13/20 to first </a:t>
            </a:r>
            <a:r>
              <a:rPr lang="en-US" sz="2200" dirty="0" err="1">
                <a:solidFill>
                  <a:srgbClr val="000000"/>
                </a:solidFill>
              </a:rPr>
              <a:t>wk</a:t>
            </a:r>
            <a:r>
              <a:rPr lang="en-US" sz="2200" dirty="0">
                <a:solidFill>
                  <a:srgbClr val="000000"/>
                </a:solidFill>
              </a:rPr>
              <a:t> of Oct</a:t>
            </a:r>
            <a:endParaRPr kumimoji="0" lang="en-US" sz="22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6FCC4CB4-7B1C-482F-B6AD-914630F372F7}"/>
              </a:ext>
            </a:extLst>
          </p:cNvPr>
          <p:cNvSpPr>
            <a:spLocks noChangeArrowheads="1"/>
          </p:cNvSpPr>
          <p:nvPr/>
        </p:nvSpPr>
        <p:spPr bwMode="gray">
          <a:xfrm>
            <a:off x="6915149" y="3596670"/>
            <a:ext cx="207963" cy="207962"/>
          </a:xfrm>
          <a:prstGeom prst="rect">
            <a:avLst/>
          </a:prstGeom>
          <a:solidFill>
            <a:srgbClr val="009775"/>
          </a:solidFill>
          <a:ln w="9525" algn="ctr">
            <a:solidFill>
              <a:schemeClr val="bg1"/>
            </a:solidFill>
            <a:miter lim="800000"/>
            <a:headEnd/>
            <a:tailEnd/>
          </a:ln>
          <a:effectLst/>
        </p:spPr>
        <p:txBody>
          <a:bodyPr wrap="none" anchor="ctr">
            <a:spAutoFit/>
          </a:bodyPr>
          <a:lstStyle/>
          <a:p>
            <a:endParaRPr lang="en-US"/>
          </a:p>
        </p:txBody>
      </p:sp>
      <p:sp>
        <p:nvSpPr>
          <p:cNvPr id="9" name="Rectangle 31">
            <a:extLst>
              <a:ext uri="{FF2B5EF4-FFF2-40B4-BE49-F238E27FC236}">
                <a16:creationId xmlns:a16="http://schemas.microsoft.com/office/drawing/2014/main" id="{F26D08FE-5743-4102-8BBB-458E5BAB92D5}"/>
              </a:ext>
            </a:extLst>
          </p:cNvPr>
          <p:cNvSpPr>
            <a:spLocks noChangeArrowheads="1"/>
          </p:cNvSpPr>
          <p:nvPr/>
        </p:nvSpPr>
        <p:spPr bwMode="gray">
          <a:xfrm>
            <a:off x="6915149" y="4526862"/>
            <a:ext cx="207963" cy="207962"/>
          </a:xfrm>
          <a:prstGeom prst="rect">
            <a:avLst/>
          </a:prstGeom>
          <a:solidFill>
            <a:srgbClr val="D20F46"/>
          </a:solidFill>
          <a:ln w="9525" algn="ctr">
            <a:solidFill>
              <a:schemeClr val="bg1"/>
            </a:solidFill>
            <a:miter lim="800000"/>
            <a:headEnd/>
            <a:tailEnd/>
          </a:ln>
          <a:effectLst/>
        </p:spPr>
        <p:txBody>
          <a:bodyPr wrap="none" anchor="ctr">
            <a:spAutoFit/>
          </a:bodyPr>
          <a:lstStyle/>
          <a:p>
            <a:endParaRPr lang="en-US"/>
          </a:p>
        </p:txBody>
      </p:sp>
      <p:sp>
        <p:nvSpPr>
          <p:cNvPr id="11" name="Rectangle 31">
            <a:extLst>
              <a:ext uri="{FF2B5EF4-FFF2-40B4-BE49-F238E27FC236}">
                <a16:creationId xmlns:a16="http://schemas.microsoft.com/office/drawing/2014/main" id="{14A06FF3-0A43-47CD-8F74-4885CF1F037B}"/>
              </a:ext>
            </a:extLst>
          </p:cNvPr>
          <p:cNvSpPr>
            <a:spLocks noChangeArrowheads="1"/>
          </p:cNvSpPr>
          <p:nvPr/>
        </p:nvSpPr>
        <p:spPr bwMode="gray">
          <a:xfrm>
            <a:off x="6915643" y="4215635"/>
            <a:ext cx="207963" cy="207962"/>
          </a:xfrm>
          <a:prstGeom prst="rect">
            <a:avLst/>
          </a:prstGeom>
          <a:solidFill>
            <a:srgbClr val="F58C3C"/>
          </a:solidFill>
          <a:ln w="9525" algn="ctr">
            <a:solidFill>
              <a:schemeClr val="bg1"/>
            </a:solidFill>
            <a:miter lim="800000"/>
            <a:headEnd/>
            <a:tailEnd/>
          </a:ln>
          <a:effectLst/>
        </p:spPr>
        <p:txBody>
          <a:bodyPr wrap="none" anchor="ctr">
            <a:spAutoFit/>
          </a:bodyPr>
          <a:lstStyle/>
          <a:p>
            <a:endParaRPr lang="en-US"/>
          </a:p>
        </p:txBody>
      </p:sp>
      <p:sp>
        <p:nvSpPr>
          <p:cNvPr id="12" name="Text Box 29">
            <a:extLst>
              <a:ext uri="{FF2B5EF4-FFF2-40B4-BE49-F238E27FC236}">
                <a16:creationId xmlns:a16="http://schemas.microsoft.com/office/drawing/2014/main" id="{DF9FF6DC-4DC2-48AA-947D-4B5E50BC2292}"/>
              </a:ext>
            </a:extLst>
          </p:cNvPr>
          <p:cNvSpPr txBox="1">
            <a:spLocks noChangeArrowheads="1"/>
          </p:cNvSpPr>
          <p:nvPr/>
        </p:nvSpPr>
        <p:spPr bwMode="auto">
          <a:xfrm>
            <a:off x="7117773" y="4148506"/>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dirty="0">
                <a:solidFill>
                  <a:schemeClr val="bg1"/>
                </a:solidFill>
              </a:rPr>
              <a:t>120 to &lt;145</a:t>
            </a:r>
          </a:p>
        </p:txBody>
      </p:sp>
      <p:sp>
        <p:nvSpPr>
          <p:cNvPr id="13" name="Text Box 29">
            <a:extLst>
              <a:ext uri="{FF2B5EF4-FFF2-40B4-BE49-F238E27FC236}">
                <a16:creationId xmlns:a16="http://schemas.microsoft.com/office/drawing/2014/main" id="{8A39C727-F62D-4F86-BD89-C65E20CBC39E}"/>
              </a:ext>
            </a:extLst>
          </p:cNvPr>
          <p:cNvSpPr txBox="1">
            <a:spLocks noChangeArrowheads="1"/>
          </p:cNvSpPr>
          <p:nvPr/>
        </p:nvSpPr>
        <p:spPr bwMode="auto">
          <a:xfrm>
            <a:off x="7123112" y="3815525"/>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dirty="0">
                <a:solidFill>
                  <a:schemeClr val="bg1"/>
                </a:solidFill>
              </a:rPr>
              <a:t>145 to &lt;170</a:t>
            </a:r>
          </a:p>
        </p:txBody>
      </p:sp>
      <p:sp>
        <p:nvSpPr>
          <p:cNvPr id="14" name="Text Box 29">
            <a:extLst>
              <a:ext uri="{FF2B5EF4-FFF2-40B4-BE49-F238E27FC236}">
                <a16:creationId xmlns:a16="http://schemas.microsoft.com/office/drawing/2014/main" id="{550ABEDB-B90B-4F75-9DE8-77ED93340A79}"/>
              </a:ext>
            </a:extLst>
          </p:cNvPr>
          <p:cNvSpPr txBox="1">
            <a:spLocks noChangeArrowheads="1"/>
          </p:cNvSpPr>
          <p:nvPr/>
        </p:nvSpPr>
        <p:spPr bwMode="auto">
          <a:xfrm>
            <a:off x="7117773" y="3496391"/>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u="sng" dirty="0">
                <a:solidFill>
                  <a:schemeClr val="bg1"/>
                </a:solidFill>
              </a:rPr>
              <a:t>&gt;</a:t>
            </a:r>
            <a:r>
              <a:rPr lang="en-US" sz="2000" dirty="0">
                <a:solidFill>
                  <a:schemeClr val="bg1"/>
                </a:solidFill>
              </a:rPr>
              <a:t>170</a:t>
            </a:r>
          </a:p>
        </p:txBody>
      </p:sp>
      <p:sp>
        <p:nvSpPr>
          <p:cNvPr id="15" name="Text Box 29">
            <a:extLst>
              <a:ext uri="{FF2B5EF4-FFF2-40B4-BE49-F238E27FC236}">
                <a16:creationId xmlns:a16="http://schemas.microsoft.com/office/drawing/2014/main" id="{5E0AD0C1-02CE-4F94-89D2-925543D2ADDA}"/>
              </a:ext>
            </a:extLst>
          </p:cNvPr>
          <p:cNvSpPr txBox="1">
            <a:spLocks noChangeArrowheads="1"/>
          </p:cNvSpPr>
          <p:nvPr/>
        </p:nvSpPr>
        <p:spPr bwMode="auto">
          <a:xfrm>
            <a:off x="7129709" y="4459819"/>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dirty="0">
                <a:solidFill>
                  <a:schemeClr val="bg1"/>
                </a:solidFill>
              </a:rPr>
              <a:t>&lt;120</a:t>
            </a:r>
          </a:p>
        </p:txBody>
      </p:sp>
      <p:sp>
        <p:nvSpPr>
          <p:cNvPr id="17" name="TextBox 5">
            <a:extLst>
              <a:ext uri="{FF2B5EF4-FFF2-40B4-BE49-F238E27FC236}">
                <a16:creationId xmlns:a16="http://schemas.microsoft.com/office/drawing/2014/main" id="{3B1F8AAF-460A-4D91-AD09-693977F891EC}"/>
              </a:ext>
            </a:extLst>
          </p:cNvPr>
          <p:cNvSpPr txBox="1"/>
          <p:nvPr/>
        </p:nvSpPr>
        <p:spPr>
          <a:xfrm>
            <a:off x="6891248" y="3140577"/>
            <a:ext cx="1795552" cy="307777"/>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bg2"/>
                </a:solidFill>
              </a:rPr>
              <a:t>U.S. avg=136.8</a:t>
            </a:r>
          </a:p>
        </p:txBody>
      </p:sp>
      <p:sp>
        <p:nvSpPr>
          <p:cNvPr id="18" name="Rectangle 17">
            <a:extLst>
              <a:ext uri="{FF2B5EF4-FFF2-40B4-BE49-F238E27FC236}">
                <a16:creationId xmlns:a16="http://schemas.microsoft.com/office/drawing/2014/main" id="{44B45AE9-92C8-45DD-86CC-99FA42EF78BA}"/>
              </a:ext>
            </a:extLst>
          </p:cNvPr>
          <p:cNvSpPr>
            <a:spLocks noChangeArrowheads="1"/>
          </p:cNvSpPr>
          <p:nvPr/>
        </p:nvSpPr>
        <p:spPr bwMode="gray">
          <a:xfrm>
            <a:off x="6903624" y="3910424"/>
            <a:ext cx="207963" cy="210312"/>
          </a:xfrm>
          <a:prstGeom prst="rect">
            <a:avLst/>
          </a:prstGeom>
          <a:solidFill>
            <a:srgbClr val="92D050"/>
          </a:solidFill>
          <a:ln w="9525" algn="ctr">
            <a:solidFill>
              <a:schemeClr val="bg1"/>
            </a:solidFill>
            <a:miter lim="800000"/>
            <a:headEnd/>
            <a:tailEnd/>
          </a:ln>
          <a:effectLst/>
        </p:spPr>
        <p:txBody>
          <a:bodyPr wrap="square" anchor="ctr">
            <a:spAutoFit/>
          </a:bodyPr>
          <a:lstStyle/>
          <a:p>
            <a:endParaRPr lang="en-US" dirty="0"/>
          </a:p>
        </p:txBody>
      </p:sp>
      <p:pic>
        <p:nvPicPr>
          <p:cNvPr id="16" name="Picture 15">
            <a:extLst>
              <a:ext uri="{FF2B5EF4-FFF2-40B4-BE49-F238E27FC236}">
                <a16:creationId xmlns:a16="http://schemas.microsoft.com/office/drawing/2014/main" id="{9EF01DDD-9FA1-4407-9FEE-7BF13E9FD905}"/>
              </a:ext>
            </a:extLst>
          </p:cNvPr>
          <p:cNvPicPr>
            <a:picLocks noChangeAspect="1"/>
          </p:cNvPicPr>
          <p:nvPr/>
        </p:nvPicPr>
        <p:blipFill>
          <a:blip r:embed="rId3"/>
          <a:stretch>
            <a:fillRect/>
          </a:stretch>
        </p:blipFill>
        <p:spPr>
          <a:xfrm>
            <a:off x="467054" y="1693894"/>
            <a:ext cx="7627635" cy="4053489"/>
          </a:xfrm>
          <a:prstGeom prst="rect">
            <a:avLst/>
          </a:prstGeom>
        </p:spPr>
      </p:pic>
    </p:spTree>
    <p:extLst>
      <p:ext uri="{BB962C8B-B14F-4D97-AF65-F5344CB8AC3E}">
        <p14:creationId xmlns:p14="http://schemas.microsoft.com/office/powerpoint/2010/main" val="315729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p:cNvGraphicFramePr>
          <p:nvPr>
            <p:extLst>
              <p:ext uri="{D42A27DB-BD31-4B8C-83A1-F6EECF244321}">
                <p14:modId xmlns:p14="http://schemas.microsoft.com/office/powerpoint/2010/main" val="2320961833"/>
              </p:ext>
            </p:extLst>
          </p:nvPr>
        </p:nvGraphicFramePr>
        <p:xfrm>
          <a:off x="469900" y="1412901"/>
          <a:ext cx="8226425" cy="4453061"/>
        </p:xfrm>
        <a:graphic>
          <a:graphicData uri="http://schemas.openxmlformats.org/drawingml/2006/chart">
            <c:chart xmlns:c="http://schemas.openxmlformats.org/drawingml/2006/chart" xmlns:r="http://schemas.openxmlformats.org/officeDocument/2006/relationships" r:id="rId3"/>
          </a:graphicData>
        </a:graphic>
      </p:graphicFrame>
      <p:sp>
        <p:nvSpPr>
          <p:cNvPr id="87043" name="Rectangle 3"/>
          <p:cNvSpPr>
            <a:spLocks noGrp="1" noChangeArrowheads="1"/>
          </p:cNvSpPr>
          <p:nvPr>
            <p:ph type="title"/>
          </p:nvPr>
        </p:nvSpPr>
        <p:spPr>
          <a:xfrm>
            <a:off x="470853" y="628333"/>
            <a:ext cx="8229600" cy="523220"/>
          </a:xfrm>
        </p:spPr>
        <p:txBody>
          <a:bodyPr/>
          <a:lstStyle/>
          <a:p>
            <a:r>
              <a:rPr lang="en-US" sz="3400" dirty="0"/>
              <a:t>Not Much of a Rebound in NYC Travelers</a:t>
            </a:r>
            <a:endParaRPr lang="en-US" sz="3400" noProof="1"/>
          </a:p>
        </p:txBody>
      </p:sp>
      <p:sp>
        <p:nvSpPr>
          <p:cNvPr id="87044" name="Text Box 4"/>
          <p:cNvSpPr txBox="1">
            <a:spLocks noChangeArrowheads="1"/>
          </p:cNvSpPr>
          <p:nvPr/>
        </p:nvSpPr>
        <p:spPr bwMode="gray">
          <a:xfrm>
            <a:off x="469900" y="1220820"/>
            <a:ext cx="8226425" cy="473075"/>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Passenger volume, </a:t>
            </a:r>
            <a:r>
              <a:rPr kumimoji="0" lang="en-US" sz="2200" b="0" i="0" u="none" strike="noStrike" kern="1200" cap="none" spc="0" normalizeH="0" baseline="0" noProof="0" dirty="0" err="1">
                <a:ln>
                  <a:noFill/>
                </a:ln>
                <a:solidFill>
                  <a:srgbClr val="000000"/>
                </a:solidFill>
                <a:effectLst/>
                <a:uLnTx/>
                <a:uFillTx/>
                <a:latin typeface="Arial"/>
                <a:ea typeface="+mn-ea"/>
                <a:cs typeface="+mn-cs"/>
              </a:rPr>
              <a:t>ths</a:t>
            </a:r>
            <a:r>
              <a:rPr kumimoji="0" lang="en-US" sz="2200" b="0" i="0" u="none" strike="noStrike" kern="1200" cap="none" spc="0" normalizeH="0" baseline="0" noProof="0" dirty="0">
                <a:ln>
                  <a:noFill/>
                </a:ln>
                <a:solidFill>
                  <a:srgbClr val="000000"/>
                </a:solidFill>
                <a:effectLst/>
                <a:uLnTx/>
                <a:uFillTx/>
                <a:latin typeface="Arial"/>
                <a:ea typeface="+mn-ea"/>
                <a:cs typeface="+mn-cs"/>
              </a:rPr>
              <a:t>, 2020</a:t>
            </a:r>
          </a:p>
        </p:txBody>
      </p:sp>
      <p:sp>
        <p:nvSpPr>
          <p:cNvPr id="87045" name="Text Box 5"/>
          <p:cNvSpPr txBox="1">
            <a:spLocks noChangeArrowheads="1"/>
          </p:cNvSpPr>
          <p:nvPr/>
        </p:nvSpPr>
        <p:spPr bwMode="gray">
          <a:xfrm>
            <a:off x="444398" y="5899653"/>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Port Authority of NY &amp; NJ, Moody’s Analytics</a:t>
            </a:r>
          </a:p>
        </p:txBody>
      </p:sp>
    </p:spTree>
    <p:extLst>
      <p:ext uri="{BB962C8B-B14F-4D97-AF65-F5344CB8AC3E}">
        <p14:creationId xmlns:p14="http://schemas.microsoft.com/office/powerpoint/2010/main" val="83550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a:xfrm>
            <a:off x="461328" y="656908"/>
            <a:ext cx="8223884" cy="523220"/>
          </a:xfrm>
        </p:spPr>
        <p:txBody>
          <a:bodyPr/>
          <a:lstStyle/>
          <a:p>
            <a:r>
              <a:rPr lang="en-US" noProof="1"/>
              <a:t>Densely Populated Counties Are Hurt Most</a:t>
            </a:r>
            <a:endParaRPr lang="en-US" sz="3400" noProof="1"/>
          </a:p>
        </p:txBody>
      </p:sp>
      <p:sp>
        <p:nvSpPr>
          <p:cNvPr id="89093" name="Text Box 5"/>
          <p:cNvSpPr txBox="1">
            <a:spLocks noChangeArrowheads="1"/>
          </p:cNvSpPr>
          <p:nvPr/>
        </p:nvSpPr>
        <p:spPr bwMode="gray">
          <a:xfrm>
            <a:off x="445337" y="5897449"/>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Google, Moody’s Analytics</a:t>
            </a:r>
          </a:p>
        </p:txBody>
      </p:sp>
      <p:sp>
        <p:nvSpPr>
          <p:cNvPr id="89094" name="Text Box 6"/>
          <p:cNvSpPr txBox="1">
            <a:spLocks noChangeArrowheads="1"/>
          </p:cNvSpPr>
          <p:nvPr/>
        </p:nvSpPr>
        <p:spPr bwMode="gray">
          <a:xfrm>
            <a:off x="458788" y="1213963"/>
            <a:ext cx="8226425" cy="473075"/>
          </a:xfrm>
          <a:prstGeom prst="rect">
            <a:avLst/>
          </a:prstGeom>
          <a:noFill/>
          <a:ln w="9525">
            <a:noFill/>
            <a:miter lim="800000"/>
            <a:headEnd/>
            <a:tailEnd/>
          </a:ln>
          <a:effectLst/>
        </p:spPr>
        <p:txBody>
          <a:bodyPr lIns="0" tIns="0" rIns="0" bIns="0"/>
          <a:lstStyle/>
          <a:p>
            <a:pPr>
              <a:spcBef>
                <a:spcPct val="0"/>
              </a:spcBef>
            </a:pPr>
            <a:r>
              <a:rPr lang="en-US" sz="2200" dirty="0">
                <a:solidFill>
                  <a:schemeClr val="bg1"/>
                </a:solidFill>
              </a:rPr>
              <a:t>Grocery/pharmacy index, 4/1/20-10/9/20 avg, by county</a:t>
            </a:r>
          </a:p>
        </p:txBody>
      </p:sp>
      <p:graphicFrame>
        <p:nvGraphicFramePr>
          <p:cNvPr id="10" name="Object 2">
            <a:extLst>
              <a:ext uri="{FF2B5EF4-FFF2-40B4-BE49-F238E27FC236}">
                <a16:creationId xmlns:a16="http://schemas.microsoft.com/office/drawing/2014/main" id="{41C0C78B-4B93-455C-98D8-E1C37547783A}"/>
              </a:ext>
            </a:extLst>
          </p:cNvPr>
          <p:cNvGraphicFramePr>
            <a:graphicFrameLocks noChangeAspect="1"/>
          </p:cNvGraphicFramePr>
          <p:nvPr>
            <p:extLst>
              <p:ext uri="{D42A27DB-BD31-4B8C-83A1-F6EECF244321}">
                <p14:modId xmlns:p14="http://schemas.microsoft.com/office/powerpoint/2010/main" val="1739362618"/>
              </p:ext>
            </p:extLst>
          </p:nvPr>
        </p:nvGraphicFramePr>
        <p:xfrm>
          <a:off x="457200" y="1508125"/>
          <a:ext cx="8305800" cy="42068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8FDFD374-04C3-4EA0-867D-3A445BFDFF3D}"/>
              </a:ext>
            </a:extLst>
          </p:cNvPr>
          <p:cNvSpPr txBox="1"/>
          <p:nvPr/>
        </p:nvSpPr>
        <p:spPr>
          <a:xfrm>
            <a:off x="6966198" y="1970385"/>
            <a:ext cx="1399880" cy="845399"/>
          </a:xfrm>
          <a:prstGeom prst="rect">
            <a:avLst/>
          </a:prstGeom>
          <a:solidFill>
            <a:srgbClr val="FFFFFF"/>
          </a:solidFill>
        </p:spPr>
        <p:txBody>
          <a:bodyPr wrap="square" rtlCol="0"/>
          <a:lstStyle>
            <a:defPPr>
              <a:defRPr lang="en-US"/>
            </a:defPPr>
            <a:lvl1pPr algn="ctr" rtl="0" fontAlgn="base">
              <a:spcBef>
                <a:spcPct val="50000"/>
              </a:spcBef>
              <a:spcAft>
                <a:spcPct val="0"/>
              </a:spcAft>
              <a:defRPr kern="1200">
                <a:solidFill>
                  <a:schemeClr val="tx1"/>
                </a:solidFill>
                <a:latin typeface="Arial" charset="0"/>
                <a:ea typeface="+mn-ea"/>
                <a:cs typeface="+mn-cs"/>
              </a:defRPr>
            </a:lvl1pPr>
            <a:lvl2pPr marL="457200" algn="ctr" rtl="0" fontAlgn="base">
              <a:spcBef>
                <a:spcPct val="50000"/>
              </a:spcBef>
              <a:spcAft>
                <a:spcPct val="0"/>
              </a:spcAft>
              <a:defRPr kern="1200">
                <a:solidFill>
                  <a:schemeClr val="tx1"/>
                </a:solidFill>
                <a:latin typeface="Arial" charset="0"/>
                <a:ea typeface="+mn-ea"/>
                <a:cs typeface="+mn-cs"/>
              </a:defRPr>
            </a:lvl2pPr>
            <a:lvl3pPr marL="914400" algn="ctr" rtl="0" fontAlgn="base">
              <a:spcBef>
                <a:spcPct val="50000"/>
              </a:spcBef>
              <a:spcAft>
                <a:spcPct val="0"/>
              </a:spcAft>
              <a:defRPr kern="1200">
                <a:solidFill>
                  <a:schemeClr val="tx1"/>
                </a:solidFill>
                <a:latin typeface="Arial" charset="0"/>
                <a:ea typeface="+mn-ea"/>
                <a:cs typeface="+mn-cs"/>
              </a:defRPr>
            </a:lvl3pPr>
            <a:lvl4pPr marL="1371600" algn="ctr" rtl="0" fontAlgn="base">
              <a:spcBef>
                <a:spcPct val="50000"/>
              </a:spcBef>
              <a:spcAft>
                <a:spcPct val="0"/>
              </a:spcAft>
              <a:defRPr kern="1200">
                <a:solidFill>
                  <a:schemeClr val="tx1"/>
                </a:solidFill>
                <a:latin typeface="Arial" charset="0"/>
                <a:ea typeface="+mn-ea"/>
                <a:cs typeface="+mn-cs"/>
              </a:defRPr>
            </a:lvl4pPr>
            <a:lvl5pPr marL="1828800" algn="ctr"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lnSpc>
                <a:spcPts val="2100"/>
              </a:lnSpc>
            </a:pPr>
            <a:r>
              <a:rPr lang="en-US" sz="2000" dirty="0">
                <a:solidFill>
                  <a:schemeClr val="bg1"/>
                </a:solidFill>
              </a:rPr>
              <a:t>Sorted by population density</a:t>
            </a:r>
          </a:p>
        </p:txBody>
      </p:sp>
      <p:sp>
        <p:nvSpPr>
          <p:cNvPr id="12" name="TextBox 1">
            <a:extLst>
              <a:ext uri="{FF2B5EF4-FFF2-40B4-BE49-F238E27FC236}">
                <a16:creationId xmlns:a16="http://schemas.microsoft.com/office/drawing/2014/main" id="{AD0E6B29-B069-4C7A-8E7D-165F920E2B8F}"/>
              </a:ext>
            </a:extLst>
          </p:cNvPr>
          <p:cNvSpPr txBox="1"/>
          <p:nvPr/>
        </p:nvSpPr>
        <p:spPr>
          <a:xfrm>
            <a:off x="2376686" y="2238597"/>
            <a:ext cx="557560" cy="577187"/>
          </a:xfrm>
          <a:prstGeom prst="rect">
            <a:avLst/>
          </a:prstGeom>
          <a:noFill/>
        </p:spPr>
        <p:txBody>
          <a:bodyPr wrap="square" rtlCol="0"/>
          <a:lstStyle>
            <a:defPPr>
              <a:defRPr lang="en-US"/>
            </a:defPPr>
            <a:lvl1pPr algn="ctr" rtl="0" fontAlgn="base">
              <a:spcBef>
                <a:spcPct val="50000"/>
              </a:spcBef>
              <a:spcAft>
                <a:spcPct val="0"/>
              </a:spcAft>
              <a:defRPr kern="1200">
                <a:solidFill>
                  <a:schemeClr val="tx1"/>
                </a:solidFill>
                <a:latin typeface="Arial" charset="0"/>
                <a:ea typeface="+mn-ea"/>
                <a:cs typeface="+mn-cs"/>
              </a:defRPr>
            </a:lvl1pPr>
            <a:lvl2pPr marL="457200" algn="ctr" rtl="0" fontAlgn="base">
              <a:spcBef>
                <a:spcPct val="50000"/>
              </a:spcBef>
              <a:spcAft>
                <a:spcPct val="0"/>
              </a:spcAft>
              <a:defRPr kern="1200">
                <a:solidFill>
                  <a:schemeClr val="tx1"/>
                </a:solidFill>
                <a:latin typeface="Arial" charset="0"/>
                <a:ea typeface="+mn-ea"/>
                <a:cs typeface="+mn-cs"/>
              </a:defRPr>
            </a:lvl2pPr>
            <a:lvl3pPr marL="914400" algn="ctr" rtl="0" fontAlgn="base">
              <a:spcBef>
                <a:spcPct val="50000"/>
              </a:spcBef>
              <a:spcAft>
                <a:spcPct val="0"/>
              </a:spcAft>
              <a:defRPr kern="1200">
                <a:solidFill>
                  <a:schemeClr val="tx1"/>
                </a:solidFill>
                <a:latin typeface="Arial" charset="0"/>
                <a:ea typeface="+mn-ea"/>
                <a:cs typeface="+mn-cs"/>
              </a:defRPr>
            </a:lvl3pPr>
            <a:lvl4pPr marL="1371600" algn="ctr" rtl="0" fontAlgn="base">
              <a:spcBef>
                <a:spcPct val="50000"/>
              </a:spcBef>
              <a:spcAft>
                <a:spcPct val="0"/>
              </a:spcAft>
              <a:defRPr kern="1200">
                <a:solidFill>
                  <a:schemeClr val="tx1"/>
                </a:solidFill>
                <a:latin typeface="Arial" charset="0"/>
                <a:ea typeface="+mn-ea"/>
                <a:cs typeface="+mn-cs"/>
              </a:defRPr>
            </a:lvl4pPr>
            <a:lvl5pPr marL="1828800" algn="ctr"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lnSpc>
                <a:spcPts val="2100"/>
              </a:lnSpc>
            </a:pPr>
            <a:r>
              <a:rPr lang="en-US" sz="2000" dirty="0">
                <a:solidFill>
                  <a:schemeClr val="bg1"/>
                </a:solidFill>
              </a:rPr>
              <a:t>-33</a:t>
            </a:r>
          </a:p>
        </p:txBody>
      </p:sp>
    </p:spTree>
    <p:extLst>
      <p:ext uri="{BB962C8B-B14F-4D97-AF65-F5344CB8AC3E}">
        <p14:creationId xmlns:p14="http://schemas.microsoft.com/office/powerpoint/2010/main" val="324677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2350267876"/>
              </p:ext>
            </p:extLst>
          </p:nvPr>
        </p:nvGraphicFramePr>
        <p:xfrm>
          <a:off x="436563" y="1535556"/>
          <a:ext cx="8305800" cy="4206875"/>
        </p:xfrm>
        <a:graphic>
          <a:graphicData uri="http://schemas.openxmlformats.org/drawingml/2006/chart">
            <c:chart xmlns:c="http://schemas.openxmlformats.org/drawingml/2006/chart" xmlns:r="http://schemas.openxmlformats.org/officeDocument/2006/relationships" r:id="rId3"/>
          </a:graphicData>
        </a:graphic>
      </p:graphicFrame>
      <p:sp>
        <p:nvSpPr>
          <p:cNvPr id="89091" name="Rectangle 3"/>
          <p:cNvSpPr>
            <a:spLocks noGrp="1" noChangeArrowheads="1"/>
          </p:cNvSpPr>
          <p:nvPr>
            <p:ph type="title"/>
          </p:nvPr>
        </p:nvSpPr>
        <p:spPr>
          <a:xfrm>
            <a:off x="469954" y="622404"/>
            <a:ext cx="8301672" cy="523220"/>
          </a:xfrm>
        </p:spPr>
        <p:txBody>
          <a:bodyPr/>
          <a:lstStyle/>
          <a:p>
            <a:r>
              <a:rPr lang="en-US" sz="3400" noProof="1"/>
              <a:t>Housing </a:t>
            </a:r>
            <a:r>
              <a:rPr lang="en-US" noProof="1"/>
              <a:t>Gets Back on Track</a:t>
            </a:r>
            <a:endParaRPr lang="en-US" sz="3400" noProof="1"/>
          </a:p>
        </p:txBody>
      </p:sp>
      <p:sp>
        <p:nvSpPr>
          <p:cNvPr id="89093" name="Text Box 5"/>
          <p:cNvSpPr txBox="1">
            <a:spLocks noChangeArrowheads="1"/>
          </p:cNvSpPr>
          <p:nvPr/>
        </p:nvSpPr>
        <p:spPr bwMode="gray">
          <a:xfrm>
            <a:off x="445337" y="5897449"/>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NYSAR, Moody’s Analytics</a:t>
            </a:r>
          </a:p>
        </p:txBody>
      </p:sp>
      <p:sp>
        <p:nvSpPr>
          <p:cNvPr id="89094" name="Text Box 6"/>
          <p:cNvSpPr txBox="1">
            <a:spLocks noChangeArrowheads="1"/>
          </p:cNvSpPr>
          <p:nvPr/>
        </p:nvSpPr>
        <p:spPr bwMode="gray">
          <a:xfrm>
            <a:off x="457200" y="1218121"/>
            <a:ext cx="8226425" cy="473075"/>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New York, % change </a:t>
            </a:r>
            <a:r>
              <a:rPr kumimoji="0" lang="en-US" sz="2200" b="0" i="0" u="none" strike="noStrike" kern="1200" cap="none" spc="0" normalizeH="0" baseline="0" noProof="0" dirty="0" err="1">
                <a:ln>
                  <a:noFill/>
                </a:ln>
                <a:solidFill>
                  <a:srgbClr val="000000"/>
                </a:solidFill>
                <a:effectLst/>
                <a:uLnTx/>
                <a:uFillTx/>
                <a:latin typeface="Arial"/>
                <a:ea typeface="+mn-ea"/>
                <a:cs typeface="+mn-cs"/>
              </a:rPr>
              <a:t>yr</a:t>
            </a:r>
            <a:r>
              <a:rPr kumimoji="0" lang="en-US" sz="2200" b="0" i="0" u="none" strike="noStrike" kern="1200" cap="none" spc="0" normalizeH="0" baseline="0" noProof="0" dirty="0">
                <a:ln>
                  <a:noFill/>
                </a:ln>
                <a:solidFill>
                  <a:srgbClr val="000000"/>
                </a:solidFill>
                <a:effectLst/>
                <a:uLnTx/>
                <a:uFillTx/>
                <a:latin typeface="Arial"/>
                <a:ea typeface="+mn-ea"/>
                <a:cs typeface="+mn-cs"/>
              </a:rPr>
              <a:t> ago</a:t>
            </a:r>
            <a:endParaRPr kumimoji="0" lang="en-US" sz="22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68838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a:xfrm>
            <a:off x="461328" y="656908"/>
            <a:ext cx="8223884" cy="523220"/>
          </a:xfrm>
        </p:spPr>
        <p:txBody>
          <a:bodyPr/>
          <a:lstStyle/>
          <a:p>
            <a:r>
              <a:rPr lang="en-US" sz="3400" noProof="1"/>
              <a:t>State Takes a Major Fiscal Hit</a:t>
            </a:r>
          </a:p>
        </p:txBody>
      </p:sp>
      <p:sp>
        <p:nvSpPr>
          <p:cNvPr id="89093" name="Text Box 5"/>
          <p:cNvSpPr txBox="1">
            <a:spLocks noChangeArrowheads="1"/>
          </p:cNvSpPr>
          <p:nvPr/>
        </p:nvSpPr>
        <p:spPr bwMode="gray">
          <a:xfrm>
            <a:off x="445337" y="5897449"/>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NYS Comptroller, Moody’s Analytics</a:t>
            </a:r>
          </a:p>
        </p:txBody>
      </p:sp>
      <p:sp>
        <p:nvSpPr>
          <p:cNvPr id="89094" name="Text Box 6"/>
          <p:cNvSpPr txBox="1">
            <a:spLocks noChangeArrowheads="1"/>
          </p:cNvSpPr>
          <p:nvPr/>
        </p:nvSpPr>
        <p:spPr bwMode="gray">
          <a:xfrm>
            <a:off x="458787" y="1241425"/>
            <a:ext cx="8226425" cy="473075"/>
          </a:xfrm>
          <a:prstGeom prst="rect">
            <a:avLst/>
          </a:prstGeom>
          <a:noFill/>
          <a:ln w="9525">
            <a:noFill/>
            <a:miter lim="800000"/>
            <a:headEnd/>
            <a:tailEnd/>
          </a:ln>
          <a:effectLst/>
        </p:spPr>
        <p:txBody>
          <a:bodyPr lIns="0" tIns="0" rIns="0" bIns="0"/>
          <a:lstStyle/>
          <a:p>
            <a:pPr>
              <a:spcBef>
                <a:spcPct val="0"/>
              </a:spcBef>
            </a:pPr>
            <a:r>
              <a:rPr lang="en-US" sz="2200" dirty="0">
                <a:solidFill>
                  <a:schemeClr val="bg1"/>
                </a:solidFill>
              </a:rPr>
              <a:t>% change </a:t>
            </a:r>
            <a:r>
              <a:rPr lang="en-US" sz="2200" dirty="0" err="1">
                <a:solidFill>
                  <a:schemeClr val="bg1"/>
                </a:solidFill>
              </a:rPr>
              <a:t>yr</a:t>
            </a:r>
            <a:r>
              <a:rPr lang="en-US" sz="2200" dirty="0">
                <a:solidFill>
                  <a:schemeClr val="bg1"/>
                </a:solidFill>
              </a:rPr>
              <a:t> ago, Apr-Jul total</a:t>
            </a:r>
          </a:p>
        </p:txBody>
      </p:sp>
      <p:graphicFrame>
        <p:nvGraphicFramePr>
          <p:cNvPr id="10" name="Object 2">
            <a:extLst>
              <a:ext uri="{FF2B5EF4-FFF2-40B4-BE49-F238E27FC236}">
                <a16:creationId xmlns:a16="http://schemas.microsoft.com/office/drawing/2014/main" id="{41C0C78B-4B93-455C-98D8-E1C37547783A}"/>
              </a:ext>
            </a:extLst>
          </p:cNvPr>
          <p:cNvGraphicFramePr>
            <a:graphicFrameLocks noChangeAspect="1"/>
          </p:cNvGraphicFramePr>
          <p:nvPr>
            <p:extLst>
              <p:ext uri="{D42A27DB-BD31-4B8C-83A1-F6EECF244321}">
                <p14:modId xmlns:p14="http://schemas.microsoft.com/office/powerpoint/2010/main" val="1363865970"/>
              </p:ext>
            </p:extLst>
          </p:nvPr>
        </p:nvGraphicFramePr>
        <p:xfrm>
          <a:off x="457200" y="1508125"/>
          <a:ext cx="8229600" cy="4206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415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3961012272"/>
              </p:ext>
            </p:extLst>
          </p:nvPr>
        </p:nvGraphicFramePr>
        <p:xfrm>
          <a:off x="391390" y="1306514"/>
          <a:ext cx="8494913" cy="4613275"/>
        </p:xfrm>
        <a:graphic>
          <a:graphicData uri="http://schemas.openxmlformats.org/drawingml/2006/chart">
            <c:chart xmlns:c="http://schemas.openxmlformats.org/drawingml/2006/chart" xmlns:r="http://schemas.openxmlformats.org/officeDocument/2006/relationships" r:id="rId3"/>
          </a:graphicData>
        </a:graphic>
      </p:graphicFrame>
      <p:sp>
        <p:nvSpPr>
          <p:cNvPr id="222211" name="Rectangle 3"/>
          <p:cNvSpPr>
            <a:spLocks noGrp="1" noChangeArrowheads="1"/>
          </p:cNvSpPr>
          <p:nvPr>
            <p:ph type="title"/>
          </p:nvPr>
        </p:nvSpPr>
        <p:spPr>
          <a:xfrm>
            <a:off x="470853" y="628333"/>
            <a:ext cx="8229600" cy="523220"/>
          </a:xfrm>
        </p:spPr>
        <p:txBody>
          <a:bodyPr/>
          <a:lstStyle/>
          <a:p>
            <a:r>
              <a:rPr lang="en-US" sz="3400" noProof="1"/>
              <a:t>Scars Linger in the </a:t>
            </a:r>
            <a:r>
              <a:rPr lang="en-US" noProof="1"/>
              <a:t>Labor Market…</a:t>
            </a:r>
            <a:endParaRPr lang="en-US" sz="3400" noProof="1"/>
          </a:p>
        </p:txBody>
      </p:sp>
      <p:sp>
        <p:nvSpPr>
          <p:cNvPr id="222212" name="Text Box 4"/>
          <p:cNvSpPr txBox="1">
            <a:spLocks noChangeArrowheads="1"/>
          </p:cNvSpPr>
          <p:nvPr/>
        </p:nvSpPr>
        <p:spPr bwMode="gray">
          <a:xfrm>
            <a:off x="437024" y="5896946"/>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a:t>
            </a:r>
            <a:r>
              <a:rPr lang="en-US" sz="1650" dirty="0">
                <a:solidFill>
                  <a:srgbClr val="000000"/>
                </a:solidFill>
                <a:latin typeface="Arial"/>
              </a:rPr>
              <a:t>BLS</a:t>
            </a:r>
            <a:r>
              <a:rPr kumimoji="0" lang="en-US" sz="1650" b="0" i="0" u="none" strike="noStrike" kern="1200" cap="none" spc="0" normalizeH="0" baseline="0" noProof="0" dirty="0">
                <a:ln>
                  <a:noFill/>
                </a:ln>
                <a:solidFill>
                  <a:srgbClr val="000000"/>
                </a:solidFill>
                <a:effectLst/>
                <a:uLnTx/>
                <a:uFillTx/>
                <a:latin typeface="Arial"/>
                <a:ea typeface="+mn-ea"/>
                <a:cs typeface="+mn-cs"/>
              </a:rPr>
              <a:t>, Moody’s Analytics</a:t>
            </a:r>
          </a:p>
        </p:txBody>
      </p:sp>
      <p:sp>
        <p:nvSpPr>
          <p:cNvPr id="222215" name="Text Box 7"/>
          <p:cNvSpPr txBox="1">
            <a:spLocks noChangeArrowheads="1"/>
          </p:cNvSpPr>
          <p:nvPr/>
        </p:nvSpPr>
        <p:spPr bwMode="gray">
          <a:xfrm>
            <a:off x="468313" y="1220820"/>
            <a:ext cx="8226425" cy="473075"/>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Unemployment rate,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17456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9380" y="663940"/>
            <a:ext cx="8446376" cy="523220"/>
          </a:xfrm>
        </p:spPr>
        <p:txBody>
          <a:bodyPr/>
          <a:lstStyle/>
          <a:p>
            <a:r>
              <a:rPr lang="en-US" dirty="0"/>
              <a:t>The Road Back Will Be Long</a:t>
            </a:r>
          </a:p>
        </p:txBody>
      </p:sp>
      <p:sp>
        <p:nvSpPr>
          <p:cNvPr id="14" name="Text Box 5"/>
          <p:cNvSpPr txBox="1">
            <a:spLocks noChangeArrowheads="1"/>
          </p:cNvSpPr>
          <p:nvPr/>
        </p:nvSpPr>
        <p:spPr bwMode="gray">
          <a:xfrm>
            <a:off x="457201" y="5880709"/>
            <a:ext cx="6229350" cy="253916"/>
          </a:xfrm>
          <a:prstGeom prst="rect">
            <a:avLst/>
          </a:prstGeom>
          <a:noFill/>
          <a:ln w="9525">
            <a:noFill/>
            <a:miter lim="800000"/>
            <a:headEnd/>
            <a:tailEnd/>
          </a:ln>
          <a:effectLst/>
        </p:spPr>
        <p:txBody>
          <a:bodyPr lIns="0" tIns="0" rIns="0" bIns="0" anchor="b">
            <a:spAutoFit/>
          </a:bodyPr>
          <a:lstStyle/>
          <a:p>
            <a:pPr defTabSz="342900">
              <a:spcBef>
                <a:spcPct val="0"/>
              </a:spcBef>
            </a:pPr>
            <a:r>
              <a:rPr lang="en-US" sz="1650" dirty="0">
                <a:solidFill>
                  <a:schemeClr val="tx2"/>
                </a:solidFill>
                <a:latin typeface="Arial"/>
              </a:rPr>
              <a:t>Sources: BLS, Moody’s Analytics</a:t>
            </a:r>
          </a:p>
        </p:txBody>
      </p:sp>
      <p:graphicFrame>
        <p:nvGraphicFramePr>
          <p:cNvPr id="6" name="Content Placeholder 3"/>
          <p:cNvGraphicFramePr>
            <a:graphicFrameLocks/>
          </p:cNvGraphicFramePr>
          <p:nvPr>
            <p:extLst>
              <p:ext uri="{D42A27DB-BD31-4B8C-83A1-F6EECF244321}">
                <p14:modId xmlns:p14="http://schemas.microsoft.com/office/powerpoint/2010/main" val="2609425779"/>
              </p:ext>
            </p:extLst>
          </p:nvPr>
        </p:nvGraphicFramePr>
        <p:xfrm>
          <a:off x="457201" y="1714499"/>
          <a:ext cx="8340213" cy="41352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1"/>
          <p:cNvSpPr txBox="1">
            <a:spLocks noChangeArrowheads="1"/>
          </p:cNvSpPr>
          <p:nvPr/>
        </p:nvSpPr>
        <p:spPr bwMode="gray">
          <a:xfrm>
            <a:off x="509380" y="1239081"/>
            <a:ext cx="8550111" cy="340519"/>
          </a:xfrm>
          <a:prstGeom prst="rect">
            <a:avLst/>
          </a:prstGeom>
          <a:noFill/>
          <a:ln w="9525">
            <a:noFill/>
            <a:miter lim="800000"/>
            <a:headEnd/>
            <a:tailEnd/>
          </a:ln>
          <a:effectLst/>
        </p:spPr>
        <p:txBody>
          <a:bodyPr lIns="0" tIns="0" rIns="0" bIns="0"/>
          <a:lstStyle/>
          <a:p>
            <a:pPr defTabSz="342900">
              <a:spcBef>
                <a:spcPct val="0"/>
              </a:spcBef>
            </a:pPr>
            <a:r>
              <a:rPr lang="en-US" sz="2200" dirty="0">
                <a:solidFill>
                  <a:schemeClr val="tx2"/>
                </a:solidFill>
                <a:latin typeface="Arial"/>
              </a:rPr>
              <a:t>Unemployment rate, %</a:t>
            </a:r>
          </a:p>
        </p:txBody>
      </p:sp>
    </p:spTree>
    <p:extLst>
      <p:ext uri="{BB962C8B-B14F-4D97-AF65-F5344CB8AC3E}">
        <p14:creationId xmlns:p14="http://schemas.microsoft.com/office/powerpoint/2010/main" val="3554106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3304234"/>
            <a:ext cx="9144001" cy="2603424"/>
          </a:xfrm>
          <a:prstGeom prst="rect">
            <a:avLst/>
          </a:prstGeom>
          <a:solidFill>
            <a:srgbClr val="0028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endParaRPr lang="en-US"/>
          </a:p>
        </p:txBody>
      </p:sp>
      <p:sp>
        <p:nvSpPr>
          <p:cNvPr id="8" name="Text Placeholder 7"/>
          <p:cNvSpPr>
            <a:spLocks noGrp="1"/>
          </p:cNvSpPr>
          <p:nvPr>
            <p:ph type="body" sz="quarter" idx="10"/>
          </p:nvPr>
        </p:nvSpPr>
        <p:spPr/>
        <p:txBody>
          <a:bodyPr/>
          <a:lstStyle/>
          <a:p>
            <a:r>
              <a:rPr lang="en-US" dirty="0">
                <a:solidFill>
                  <a:srgbClr val="FFFFFF"/>
                </a:solidFill>
              </a:rPr>
              <a:t>economy.com</a:t>
            </a:r>
          </a:p>
        </p:txBody>
      </p:sp>
      <p:sp>
        <p:nvSpPr>
          <p:cNvPr id="14" name="Text Placeholder 7"/>
          <p:cNvSpPr txBox="1">
            <a:spLocks/>
          </p:cNvSpPr>
          <p:nvPr/>
        </p:nvSpPr>
        <p:spPr>
          <a:xfrm>
            <a:off x="2078" y="5907658"/>
            <a:ext cx="4084319" cy="950341"/>
          </a:xfrm>
          <a:prstGeom prst="rect">
            <a:avLst/>
          </a:prstGeom>
        </p:spPr>
        <p:txBody>
          <a:bodyPr vert="horz" lIns="457200" tIns="0" rIns="0" bIns="0" rtlCol="0" anchor="ctr" anchorCtr="0">
            <a:noAutofit/>
          </a:bodyPr>
          <a:lstStyle>
            <a:lvl1pPr marL="0" marR="0" indent="0" algn="r"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kern="1200">
                <a:solidFill>
                  <a:srgbClr val="525252"/>
                </a:solidFill>
                <a:latin typeface="Arial" panose="020B0604020202020204" pitchFamily="34" charset="0"/>
                <a:ea typeface="+mn-ea"/>
                <a:cs typeface="Arial" panose="020B0604020202020204" pitchFamily="34" charset="0"/>
              </a:defRPr>
            </a:lvl1pPr>
            <a:lvl2pPr marL="288925" marR="0" indent="-288925"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400" kern="1200">
                <a:solidFill>
                  <a:schemeClr val="bg1"/>
                </a:solidFill>
                <a:latin typeface="Arial" panose="020B0604020202020204" pitchFamily="34" charset="0"/>
                <a:ea typeface="+mn-ea"/>
                <a:cs typeface="Arial" panose="020B0604020202020204" pitchFamily="34" charset="0"/>
              </a:defRPr>
            </a:lvl2pPr>
            <a:lvl3pPr marL="517525" marR="0" indent="-284163"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400" kern="1200">
                <a:solidFill>
                  <a:schemeClr val="bg1"/>
                </a:solidFill>
                <a:latin typeface="Arial" panose="020B0604020202020204" pitchFamily="34" charset="0"/>
                <a:ea typeface="+mn-ea"/>
                <a:cs typeface="Arial" panose="020B0604020202020204" pitchFamily="34" charset="0"/>
              </a:defRPr>
            </a:lvl3pPr>
            <a:lvl4pPr marL="746125" marR="0" indent="-290513"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400" kern="1200">
                <a:solidFill>
                  <a:schemeClr val="bg1"/>
                </a:solidFill>
                <a:latin typeface="Arial" panose="020B0604020202020204" pitchFamily="34" charset="0"/>
                <a:ea typeface="+mn-ea"/>
                <a:cs typeface="Arial" panose="020B0604020202020204" pitchFamily="34" charset="0"/>
              </a:defRPr>
            </a:lvl4pPr>
            <a:lvl5pPr marL="974725" marR="0" indent="-288925"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500" dirty="0">
                <a:solidFill>
                  <a:srgbClr val="FFFFFF"/>
                </a:solidFill>
              </a:rPr>
              <a:t>help@economy.com</a:t>
            </a:r>
          </a:p>
        </p:txBody>
      </p:sp>
      <p:sp>
        <p:nvSpPr>
          <p:cNvPr id="20" name="Text Placeholder 2"/>
          <p:cNvSpPr txBox="1">
            <a:spLocks/>
          </p:cNvSpPr>
          <p:nvPr/>
        </p:nvSpPr>
        <p:spPr>
          <a:xfrm>
            <a:off x="457200" y="3843964"/>
            <a:ext cx="2168326"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rPr>
              <a:t>West Chester, EBA-HQ</a:t>
            </a:r>
          </a:p>
          <a:p>
            <a:pPr>
              <a:spcBef>
                <a:spcPct val="0"/>
              </a:spcBef>
              <a:buClr>
                <a:srgbClr val="0028A0"/>
              </a:buClr>
              <a:defRPr/>
            </a:pPr>
            <a:r>
              <a:rPr lang="en-US" sz="1000" dirty="0">
                <a:solidFill>
                  <a:srgbClr val="FFFFFF"/>
                </a:solidFill>
              </a:rPr>
              <a:t>+1.610.235.5299</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121 North Walnut Street, Suite 500</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West Chester PA 19380</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USA</a:t>
            </a:r>
            <a:endParaRPr kumimoji="0" lang="en-US" sz="1000" b="0" i="0" u="none" strike="noStrike" kern="1200" cap="none" spc="0" normalizeH="0" baseline="0" noProof="0" dirty="0">
              <a:ln>
                <a:noFill/>
              </a:ln>
              <a:solidFill>
                <a:srgbClr val="91969B"/>
              </a:solidFill>
              <a:effectLst/>
              <a:uLnTx/>
              <a:uFillTx/>
            </a:endParaRP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endParaRPr lang="en-US" sz="1000" dirty="0">
              <a:solidFill>
                <a:srgbClr val="FFFFFF"/>
              </a:solidFill>
            </a:endParaRP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rPr>
              <a:t>New York, Corporate-HQ</a:t>
            </a:r>
          </a:p>
          <a:p>
            <a:pPr>
              <a:spcBef>
                <a:spcPct val="0"/>
              </a:spcBef>
              <a:buClr>
                <a:srgbClr val="0028A0"/>
              </a:buClr>
              <a:defRPr/>
            </a:pPr>
            <a:r>
              <a:rPr lang="en-US" sz="1000" dirty="0">
                <a:solidFill>
                  <a:srgbClr val="FFFFFF"/>
                </a:solidFill>
              </a:rPr>
              <a:t>+1.212.553.1653</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7 World Trade Center, </a:t>
            </a:r>
            <a:r>
              <a:rPr kumimoji="0" lang="en-US" sz="1000" b="0" i="0" u="none" strike="noStrike" kern="1200" cap="none" spc="0" normalizeH="0" baseline="0" noProof="0" dirty="0">
                <a:ln>
                  <a:noFill/>
                </a:ln>
                <a:solidFill>
                  <a:srgbClr val="91969B"/>
                </a:solidFill>
                <a:effectLst/>
                <a:uLnTx/>
                <a:uFillTx/>
              </a:rPr>
              <a:t>14th</a:t>
            </a:r>
            <a:r>
              <a:rPr kumimoji="0" lang="en-US" sz="1000" b="0" i="0" u="none" strike="noStrike" kern="1200" cap="none" spc="0" normalizeH="0" noProof="0" dirty="0">
                <a:ln>
                  <a:noFill/>
                </a:ln>
                <a:solidFill>
                  <a:srgbClr val="91969B"/>
                </a:solidFill>
                <a:effectLst/>
                <a:uLnTx/>
                <a:uFillTx/>
              </a:rPr>
              <a:t> Floor</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baseline="0" dirty="0">
                <a:solidFill>
                  <a:srgbClr val="91969B"/>
                </a:solidFill>
              </a:rPr>
              <a:t>250 Greenwich</a:t>
            </a:r>
            <a:r>
              <a:rPr lang="en-US" sz="1000" dirty="0">
                <a:solidFill>
                  <a:srgbClr val="91969B"/>
                </a:solidFill>
              </a:rPr>
              <a:t> Street</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New</a:t>
            </a:r>
            <a:r>
              <a:rPr kumimoji="0" lang="en-US" sz="1000" b="0" i="0" u="none" strike="noStrike" kern="1200" cap="none" spc="0" normalizeH="0" noProof="0" dirty="0">
                <a:ln>
                  <a:noFill/>
                </a:ln>
                <a:solidFill>
                  <a:srgbClr val="91969B"/>
                </a:solidFill>
                <a:effectLst/>
                <a:uLnTx/>
                <a:uFillTx/>
              </a:rPr>
              <a:t> York, NY 10007</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USA</a:t>
            </a:r>
            <a:endParaRPr kumimoji="0" lang="en-US" sz="1000" b="0" i="0" u="none" strike="noStrike" kern="1200" cap="none" spc="0" normalizeH="0" noProof="0" dirty="0">
              <a:ln>
                <a:noFill/>
              </a:ln>
              <a:solidFill>
                <a:srgbClr val="91969B"/>
              </a:solidFill>
              <a:effectLst/>
              <a:uLnTx/>
              <a:uFillTx/>
            </a:endParaRPr>
          </a:p>
        </p:txBody>
      </p:sp>
      <p:sp>
        <p:nvSpPr>
          <p:cNvPr id="21" name="Text Placeholder 3"/>
          <p:cNvSpPr txBox="1">
            <a:spLocks/>
          </p:cNvSpPr>
          <p:nvPr/>
        </p:nvSpPr>
        <p:spPr>
          <a:xfrm>
            <a:off x="2734429" y="3843964"/>
            <a:ext cx="2193489"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rPr>
              <a:t>London</a:t>
            </a:r>
            <a:endParaRPr lang="en-US" sz="1200" dirty="0">
              <a:solidFill>
                <a:srgbClr val="D9D9D9"/>
              </a:solidFill>
            </a:endParaRPr>
          </a:p>
          <a:p>
            <a:pPr>
              <a:spcBef>
                <a:spcPct val="0"/>
              </a:spcBef>
              <a:buClr>
                <a:srgbClr val="0028A0"/>
              </a:buClr>
              <a:defRPr/>
            </a:pPr>
            <a:r>
              <a:rPr lang="en-US" sz="1000" dirty="0">
                <a:solidFill>
                  <a:srgbClr val="FFFFFF"/>
                </a:solidFill>
              </a:rPr>
              <a:t>+44.20.7772.5454</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One Canada Square </a:t>
            </a:r>
            <a:br>
              <a:rPr kumimoji="0" lang="en-US" sz="1000" b="0" i="0" u="none" strike="noStrike" kern="1200" cap="none" spc="0" normalizeH="0" baseline="0" noProof="0" dirty="0">
                <a:ln>
                  <a:noFill/>
                </a:ln>
                <a:solidFill>
                  <a:srgbClr val="91969B"/>
                </a:solidFill>
                <a:effectLst/>
                <a:uLnTx/>
                <a:uFillTx/>
              </a:rPr>
            </a:br>
            <a:r>
              <a:rPr kumimoji="0" lang="en-US" sz="1000" b="0" i="0" u="none" strike="noStrike" kern="1200" cap="none" spc="0" normalizeH="0" baseline="0" noProof="0" dirty="0">
                <a:ln>
                  <a:noFill/>
                </a:ln>
                <a:solidFill>
                  <a:srgbClr val="91969B"/>
                </a:solidFill>
                <a:effectLst/>
                <a:uLnTx/>
                <a:uFillTx/>
              </a:rPr>
              <a:t>Canary Wharf </a:t>
            </a:r>
            <a:br>
              <a:rPr kumimoji="0" lang="en-US" sz="1000" b="0" i="0" u="none" strike="noStrike" kern="1200" cap="none" spc="0" normalizeH="0" baseline="0" noProof="0" dirty="0">
                <a:ln>
                  <a:noFill/>
                </a:ln>
                <a:solidFill>
                  <a:srgbClr val="91969B"/>
                </a:solidFill>
                <a:effectLst/>
                <a:uLnTx/>
                <a:uFillTx/>
              </a:rPr>
            </a:br>
            <a:r>
              <a:rPr kumimoji="0" lang="en-US" sz="1000" b="0" i="0" u="none" strike="noStrike" kern="1200" cap="none" spc="0" normalizeH="0" baseline="0" noProof="0" dirty="0">
                <a:ln>
                  <a:noFill/>
                </a:ln>
                <a:solidFill>
                  <a:srgbClr val="91969B"/>
                </a:solidFill>
                <a:effectLst/>
                <a:uLnTx/>
                <a:uFillTx/>
              </a:rPr>
              <a:t>London E14 5FA</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United Kingdom</a:t>
            </a:r>
            <a:br>
              <a:rPr kumimoji="0" lang="en-US" sz="1000" b="0" i="0" u="none" strike="noStrike" kern="1200" cap="none" spc="0" normalizeH="0" baseline="0" noProof="0" dirty="0">
                <a:ln>
                  <a:noFill/>
                </a:ln>
                <a:solidFill>
                  <a:srgbClr val="D9D9D9"/>
                </a:solidFill>
                <a:effectLst/>
                <a:uLnTx/>
                <a:uFillTx/>
              </a:rPr>
            </a:br>
            <a:endParaRPr kumimoji="0" lang="en-US" sz="1000" b="0" i="0" u="none" strike="noStrike" kern="1200" cap="none" spc="0" normalizeH="0" baseline="0" noProof="0" dirty="0">
              <a:ln>
                <a:noFill/>
              </a:ln>
              <a:solidFill>
                <a:srgbClr val="D9D9D9"/>
              </a:solidFill>
              <a:effectLst/>
              <a:uLnTx/>
              <a:uFillTx/>
            </a:endParaRPr>
          </a:p>
          <a:p>
            <a:pPr lvl="0">
              <a:spcBef>
                <a:spcPct val="0"/>
              </a:spcBef>
              <a:buClr>
                <a:srgbClr val="0028A0"/>
              </a:buClr>
              <a:defRPr/>
            </a:pPr>
            <a:r>
              <a:rPr lang="en-US" sz="1200" dirty="0">
                <a:solidFill>
                  <a:srgbClr val="FFFFFF"/>
                </a:solidFill>
              </a:rPr>
              <a:t>Toronto</a:t>
            </a:r>
          </a:p>
          <a:p>
            <a:pPr>
              <a:spcBef>
                <a:spcPct val="0"/>
              </a:spcBef>
              <a:buClr>
                <a:srgbClr val="0028A0"/>
              </a:buClr>
              <a:defRPr/>
            </a:pPr>
            <a:r>
              <a:rPr lang="en-US" sz="1000" dirty="0">
                <a:solidFill>
                  <a:srgbClr val="FFFFFF"/>
                </a:solidFill>
              </a:rPr>
              <a:t>+1.416.681.2133</a:t>
            </a:r>
          </a:p>
          <a:p>
            <a:pPr lvl="0">
              <a:spcBef>
                <a:spcPct val="0"/>
              </a:spcBef>
              <a:buClr>
                <a:srgbClr val="0028A0"/>
              </a:buClr>
              <a:defRPr/>
            </a:pPr>
            <a:r>
              <a:rPr lang="en-US" sz="1000" dirty="0">
                <a:solidFill>
                  <a:srgbClr val="91969B"/>
                </a:solidFill>
              </a:rPr>
              <a:t>200 Wellington Street West, 15th Floor</a:t>
            </a:r>
          </a:p>
          <a:p>
            <a:pPr lvl="0">
              <a:spcBef>
                <a:spcPct val="0"/>
              </a:spcBef>
              <a:buClr>
                <a:srgbClr val="0028A0"/>
              </a:buClr>
              <a:defRPr/>
            </a:pPr>
            <a:r>
              <a:rPr lang="en-US" sz="1000" dirty="0">
                <a:solidFill>
                  <a:srgbClr val="91969B"/>
                </a:solidFill>
              </a:rPr>
              <a:t>Toronto ON M5V 3C7</a:t>
            </a:r>
          </a:p>
          <a:p>
            <a:pPr lvl="0">
              <a:spcBef>
                <a:spcPct val="0"/>
              </a:spcBef>
              <a:buClr>
                <a:srgbClr val="0028A0"/>
              </a:buClr>
              <a:defRPr/>
            </a:pPr>
            <a:r>
              <a:rPr lang="en-US" sz="1000" dirty="0">
                <a:solidFill>
                  <a:srgbClr val="91969B"/>
                </a:solidFill>
              </a:rPr>
              <a:t>Canada</a:t>
            </a:r>
          </a:p>
          <a:p>
            <a:pPr lvl="0">
              <a:spcBef>
                <a:spcPct val="0"/>
              </a:spcBef>
              <a:buClr>
                <a:srgbClr val="0028A0"/>
              </a:buClr>
              <a:defRPr/>
            </a:pPr>
            <a:endParaRPr lang="en-US" sz="1000" dirty="0">
              <a:solidFill>
                <a:srgbClr val="D9D9D9"/>
              </a:solidFill>
            </a:endParaRP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endParaRPr kumimoji="0" lang="en-US" sz="1000" b="0" i="0" u="none" strike="noStrike" kern="1200" cap="none" spc="0" normalizeH="0" baseline="0" noProof="0" dirty="0">
              <a:ln>
                <a:noFill/>
              </a:ln>
              <a:solidFill>
                <a:srgbClr val="D9D9D9"/>
              </a:solidFill>
              <a:effectLst/>
              <a:uLnTx/>
              <a:uFillTx/>
            </a:endParaRPr>
          </a:p>
        </p:txBody>
      </p:sp>
      <p:sp>
        <p:nvSpPr>
          <p:cNvPr id="22" name="Text Placeholder 6"/>
          <p:cNvSpPr txBox="1">
            <a:spLocks/>
          </p:cNvSpPr>
          <p:nvPr/>
        </p:nvSpPr>
        <p:spPr>
          <a:xfrm>
            <a:off x="5172616" y="3843964"/>
            <a:ext cx="1662918"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0028A0"/>
              </a:buClr>
              <a:defRPr/>
            </a:pPr>
            <a:r>
              <a:rPr lang="en-US" sz="1200" dirty="0">
                <a:solidFill>
                  <a:srgbClr val="FFFFFF"/>
                </a:solidFill>
              </a:rPr>
              <a:t>Prague</a:t>
            </a:r>
            <a:br>
              <a:rPr lang="en-US" sz="1200" dirty="0">
                <a:solidFill>
                  <a:srgbClr val="D9D9D9"/>
                </a:solidFill>
              </a:rPr>
            </a:br>
            <a:r>
              <a:rPr lang="en-US" sz="1000" dirty="0">
                <a:solidFill>
                  <a:srgbClr val="FFFFFF"/>
                </a:solidFill>
              </a:rPr>
              <a:t>+420.22.422.2929</a:t>
            </a:r>
          </a:p>
          <a:p>
            <a:pPr>
              <a:spcBef>
                <a:spcPct val="0"/>
              </a:spcBef>
              <a:buClr>
                <a:srgbClr val="0028A0"/>
              </a:buClr>
              <a:defRPr/>
            </a:pPr>
            <a:r>
              <a:rPr lang="en-US" sz="1000" dirty="0" err="1">
                <a:solidFill>
                  <a:srgbClr val="91969B"/>
                </a:solidFill>
              </a:rPr>
              <a:t>Washingtonova</a:t>
            </a:r>
            <a:r>
              <a:rPr lang="en-US" sz="1000" dirty="0">
                <a:solidFill>
                  <a:srgbClr val="91969B"/>
                </a:solidFill>
              </a:rPr>
              <a:t> 17</a:t>
            </a:r>
            <a:br>
              <a:rPr lang="en-US" sz="1000" dirty="0">
                <a:solidFill>
                  <a:srgbClr val="91969B"/>
                </a:solidFill>
              </a:rPr>
            </a:br>
            <a:r>
              <a:rPr lang="en-US" sz="1000" dirty="0">
                <a:solidFill>
                  <a:srgbClr val="91969B"/>
                </a:solidFill>
              </a:rPr>
              <a:t>110 00 Prague 1</a:t>
            </a:r>
            <a:br>
              <a:rPr lang="en-US" sz="1000" dirty="0">
                <a:solidFill>
                  <a:srgbClr val="91969B"/>
                </a:solidFill>
              </a:rPr>
            </a:br>
            <a:r>
              <a:rPr lang="en-US" sz="1000" dirty="0">
                <a:solidFill>
                  <a:srgbClr val="91969B"/>
                </a:solidFill>
              </a:rPr>
              <a:t>Czech Republic</a:t>
            </a:r>
            <a:br>
              <a:rPr lang="en-US" sz="1000" dirty="0">
                <a:solidFill>
                  <a:srgbClr val="D9D9D9"/>
                </a:solidFill>
              </a:rPr>
            </a:br>
            <a:endParaRPr lang="en-US" sz="1000" dirty="0">
              <a:solidFill>
                <a:srgbClr val="D9D9D9"/>
              </a:solidFill>
            </a:endParaRPr>
          </a:p>
          <a:p>
            <a:pPr>
              <a:spcBef>
                <a:spcPct val="0"/>
              </a:spcBef>
              <a:buClr>
                <a:srgbClr val="0028A0"/>
              </a:buClr>
              <a:defRPr/>
            </a:pPr>
            <a:r>
              <a:rPr lang="en-US" sz="1200" dirty="0">
                <a:solidFill>
                  <a:srgbClr val="FFFFFF"/>
                </a:solidFill>
              </a:rPr>
              <a:t>Sydney</a:t>
            </a:r>
            <a:br>
              <a:rPr lang="en-US" sz="1000" dirty="0">
                <a:solidFill>
                  <a:srgbClr val="D9D9D9"/>
                </a:solidFill>
              </a:rPr>
            </a:br>
            <a:r>
              <a:rPr lang="en-US" sz="1000" dirty="0">
                <a:solidFill>
                  <a:srgbClr val="FFFFFF"/>
                </a:solidFill>
              </a:rPr>
              <a:t>+61.2.9270.8111</a:t>
            </a:r>
          </a:p>
          <a:p>
            <a:pPr lvl="0">
              <a:spcBef>
                <a:spcPct val="0"/>
              </a:spcBef>
              <a:buClr>
                <a:srgbClr val="0028A0"/>
              </a:buClr>
              <a:defRPr/>
            </a:pPr>
            <a:r>
              <a:rPr lang="en-US" sz="1000" dirty="0">
                <a:solidFill>
                  <a:srgbClr val="91969B"/>
                </a:solidFill>
              </a:rPr>
              <a:t>Level 10</a:t>
            </a:r>
            <a:br>
              <a:rPr lang="en-US" sz="1000" dirty="0">
                <a:solidFill>
                  <a:srgbClr val="91969B"/>
                </a:solidFill>
              </a:rPr>
            </a:br>
            <a:r>
              <a:rPr lang="en-US" sz="1000" dirty="0">
                <a:solidFill>
                  <a:srgbClr val="91969B"/>
                </a:solidFill>
              </a:rPr>
              <a:t>1 O'Connell Street</a:t>
            </a:r>
            <a:br>
              <a:rPr lang="en-US" sz="1000" dirty="0">
                <a:solidFill>
                  <a:srgbClr val="91969B"/>
                </a:solidFill>
              </a:rPr>
            </a:br>
            <a:r>
              <a:rPr lang="en-US" sz="1000" dirty="0">
                <a:solidFill>
                  <a:srgbClr val="91969B"/>
                </a:solidFill>
              </a:rPr>
              <a:t>Sydney, NSW, 2000</a:t>
            </a:r>
            <a:br>
              <a:rPr lang="en-US" sz="1000" dirty="0">
                <a:solidFill>
                  <a:srgbClr val="91969B"/>
                </a:solidFill>
              </a:rPr>
            </a:br>
            <a:r>
              <a:rPr lang="en-US" sz="1000" dirty="0">
                <a:solidFill>
                  <a:srgbClr val="91969B"/>
                </a:solidFill>
              </a:rPr>
              <a:t>Australia</a:t>
            </a:r>
          </a:p>
        </p:txBody>
      </p:sp>
      <p:sp>
        <p:nvSpPr>
          <p:cNvPr id="23" name="Text Placeholder 6"/>
          <p:cNvSpPr txBox="1">
            <a:spLocks/>
          </p:cNvSpPr>
          <p:nvPr/>
        </p:nvSpPr>
        <p:spPr>
          <a:xfrm>
            <a:off x="7176600" y="3843964"/>
            <a:ext cx="2062495" cy="199408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rgbClr val="FFFFFF"/>
                </a:solidFill>
                <a:latin typeface="Arial" panose="020B0604020202020204" pitchFamily="34" charset="0"/>
                <a:ea typeface="+mn-ea"/>
                <a:cs typeface="Arial" panose="020B0604020202020204" pitchFamily="34" charset="0"/>
              </a:defRPr>
            </a:lvl1pPr>
            <a:lvl2pPr marL="230188" indent="-228600" algn="l" rtl="0" eaLnBrk="1" fontAlgn="base" hangingPunct="1">
              <a:spcBef>
                <a:spcPct val="30000"/>
              </a:spcBef>
              <a:spcAft>
                <a:spcPct val="0"/>
              </a:spcAft>
              <a:buClr>
                <a:srgbClr val="46BEF5"/>
              </a:buClr>
              <a:buFont typeface="Arial" charset="0"/>
              <a:buChar char="»"/>
              <a:defRPr sz="2000">
                <a:solidFill>
                  <a:schemeClr val="tx1"/>
                </a:solidFill>
                <a:latin typeface="+mn-lt"/>
              </a:defRPr>
            </a:lvl2pPr>
            <a:lvl3pPr marL="455613" indent="-223838" algn="l" rtl="0" eaLnBrk="1" fontAlgn="base" hangingPunct="1">
              <a:spcBef>
                <a:spcPct val="40000"/>
              </a:spcBef>
              <a:spcAft>
                <a:spcPct val="0"/>
              </a:spcAft>
              <a:buClr>
                <a:srgbClr val="46BEF5"/>
              </a:buClr>
              <a:buFont typeface="Arial" charset="0"/>
              <a:buChar char="–"/>
              <a:defRPr sz="1600">
                <a:solidFill>
                  <a:schemeClr val="tx1"/>
                </a:solidFill>
                <a:latin typeface="+mn-lt"/>
              </a:defRPr>
            </a:lvl3pPr>
            <a:lvl4pPr marL="684213" indent="-227013" algn="l" rtl="0" eaLnBrk="1" fontAlgn="base" hangingPunct="1">
              <a:spcBef>
                <a:spcPct val="40000"/>
              </a:spcBef>
              <a:spcAft>
                <a:spcPct val="0"/>
              </a:spcAft>
              <a:buClr>
                <a:srgbClr val="46BEF5"/>
              </a:buClr>
              <a:buSzPct val="90000"/>
              <a:buFont typeface="Arial" charset="0"/>
              <a:buChar char="»"/>
              <a:defRPr sz="1200" baseline="0">
                <a:solidFill>
                  <a:schemeClr val="tx1"/>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r>
              <a:rPr kumimoji="0" lang="en-US" sz="1200" b="0" i="0" u="none" strike="noStrike" kern="1200" cap="none" spc="0" normalizeH="0" baseline="0" noProof="0" dirty="0">
                <a:ln>
                  <a:noFill/>
                </a:ln>
                <a:effectLst/>
                <a:uLnTx/>
                <a:uFillTx/>
              </a:rPr>
              <a:t>Singapore</a:t>
            </a:r>
            <a:br>
              <a:rPr kumimoji="0" lang="en-US" sz="1000" b="0" i="0" u="none" strike="noStrike" kern="1200" cap="none" spc="0" normalizeH="0" baseline="0" noProof="0" dirty="0">
                <a:ln>
                  <a:noFill/>
                </a:ln>
                <a:solidFill>
                  <a:srgbClr val="D9D9D9"/>
                </a:solidFill>
                <a:effectLst/>
                <a:uLnTx/>
                <a:uFillTx/>
              </a:rPr>
            </a:br>
            <a:r>
              <a:rPr lang="en-US" sz="1000" dirty="0"/>
              <a:t>+65.6511.4400</a:t>
            </a:r>
          </a:p>
          <a:p>
            <a:r>
              <a:rPr lang="en-SG" sz="1000" dirty="0">
                <a:solidFill>
                  <a:srgbClr val="91969B"/>
                </a:solidFill>
              </a:rPr>
              <a:t>6 Shenton Way</a:t>
            </a:r>
            <a:endParaRPr lang="en-US" sz="1000" dirty="0">
              <a:solidFill>
                <a:srgbClr val="91969B"/>
              </a:solidFill>
            </a:endParaRPr>
          </a:p>
          <a:p>
            <a:r>
              <a:rPr lang="en-SG" sz="1000" dirty="0">
                <a:solidFill>
                  <a:srgbClr val="91969B"/>
                </a:solidFill>
              </a:rPr>
              <a:t>#14-08 OUE Downtown 2</a:t>
            </a:r>
            <a:endParaRPr lang="en-US" sz="1000" dirty="0">
              <a:solidFill>
                <a:srgbClr val="91969B"/>
              </a:solidFill>
            </a:endParaRPr>
          </a:p>
          <a:p>
            <a:r>
              <a:rPr lang="en-SG" sz="1000" dirty="0">
                <a:solidFill>
                  <a:srgbClr val="91969B"/>
                </a:solidFill>
              </a:rPr>
              <a:t>Singapore 068809</a:t>
            </a:r>
            <a:br>
              <a:rPr kumimoji="0" lang="en-US" sz="1000" b="0" i="0" u="none" strike="noStrike" kern="1200" cap="none" spc="0" normalizeH="0" baseline="0" noProof="0" dirty="0">
                <a:ln>
                  <a:noFill/>
                </a:ln>
                <a:solidFill>
                  <a:srgbClr val="91969B"/>
                </a:solidFill>
                <a:effectLst/>
                <a:uLnTx/>
                <a:uFillTx/>
              </a:rPr>
            </a:br>
            <a:endParaRPr kumimoji="0" lang="en-US" sz="1000" b="0" i="0" u="none" strike="noStrike" kern="1200" cap="none" spc="0" normalizeH="0" baseline="0" noProof="0" dirty="0">
              <a:ln>
                <a:noFill/>
              </a:ln>
              <a:solidFill>
                <a:srgbClr val="91969B"/>
              </a:solidFill>
              <a:effectLst/>
              <a:uLnTx/>
              <a:uFillTx/>
            </a:endParaRPr>
          </a:p>
          <a:p>
            <a:r>
              <a:rPr lang="en-US" sz="1200" dirty="0"/>
              <a:t>Shanghai</a:t>
            </a:r>
          </a:p>
          <a:p>
            <a:r>
              <a:rPr lang="en-US" sz="1000" dirty="0"/>
              <a:t>+86.21.6101.0172</a:t>
            </a:r>
          </a:p>
          <a:p>
            <a:r>
              <a:rPr lang="en-US" sz="1000" dirty="0">
                <a:solidFill>
                  <a:srgbClr val="91969B"/>
                </a:solidFill>
              </a:rPr>
              <a:t>Unit 2306, Citigroup Tower</a:t>
            </a:r>
          </a:p>
          <a:p>
            <a:r>
              <a:rPr lang="en-US" sz="1000" dirty="0">
                <a:solidFill>
                  <a:srgbClr val="91969B"/>
                </a:solidFill>
              </a:rPr>
              <a:t>33 </a:t>
            </a:r>
            <a:r>
              <a:rPr lang="en-US" sz="1000" dirty="0" err="1">
                <a:solidFill>
                  <a:srgbClr val="91969B"/>
                </a:solidFill>
              </a:rPr>
              <a:t>Huayuanshiqiao</a:t>
            </a:r>
            <a:r>
              <a:rPr lang="en-US" sz="1000" dirty="0">
                <a:solidFill>
                  <a:srgbClr val="91969B"/>
                </a:solidFill>
              </a:rPr>
              <a:t> Road</a:t>
            </a:r>
            <a:br>
              <a:rPr lang="en-US" sz="1000" dirty="0">
                <a:solidFill>
                  <a:srgbClr val="91969B"/>
                </a:solidFill>
              </a:rPr>
            </a:br>
            <a:r>
              <a:rPr lang="en-US" sz="1000" dirty="0" err="1">
                <a:solidFill>
                  <a:srgbClr val="91969B"/>
                </a:solidFill>
              </a:rPr>
              <a:t>Pudong</a:t>
            </a:r>
            <a:r>
              <a:rPr lang="en-US" sz="1000" dirty="0">
                <a:solidFill>
                  <a:srgbClr val="91969B"/>
                </a:solidFill>
              </a:rPr>
              <a:t> New Area, 200120</a:t>
            </a:r>
          </a:p>
          <a:p>
            <a:r>
              <a:rPr lang="en-US" sz="1000" dirty="0">
                <a:solidFill>
                  <a:srgbClr val="91969B"/>
                </a:solidFill>
              </a:rPr>
              <a:t>China</a:t>
            </a:r>
          </a:p>
        </p:txBody>
      </p:sp>
      <p:sp>
        <p:nvSpPr>
          <p:cNvPr id="2" name="Rectangle 1"/>
          <p:cNvSpPr/>
          <p:nvPr/>
        </p:nvSpPr>
        <p:spPr>
          <a:xfrm>
            <a:off x="353683" y="3376657"/>
            <a:ext cx="8767457" cy="369332"/>
          </a:xfrm>
          <a:prstGeom prst="rect">
            <a:avLst/>
          </a:prstGeom>
        </p:spPr>
        <p:txBody>
          <a:bodyPr wrap="square">
            <a:spAutoFit/>
          </a:bodyPr>
          <a:lstStyle/>
          <a:p>
            <a:pPr marL="12700">
              <a:lnSpc>
                <a:spcPct val="100000"/>
              </a:lnSpc>
              <a:spcBef>
                <a:spcPts val="100"/>
              </a:spcBef>
            </a:pPr>
            <a:r>
              <a:rPr lang="en-US" b="1" spc="-5" dirty="0">
                <a:solidFill>
                  <a:srgbClr val="FFFFFF"/>
                </a:solidFill>
                <a:latin typeface="Arial" panose="020B0604020202020204" pitchFamily="34" charset="0"/>
                <a:cs typeface="Arial" panose="020B0604020202020204" pitchFamily="34" charset="0"/>
              </a:rPr>
              <a:t>Contact Us: Content Solutions - Economics &amp; Business Analytics Offices</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604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457201"/>
            <a:ext cx="8229600" cy="5303520"/>
          </a:xfrm>
        </p:spPr>
        <p:txBody>
          <a:bodyPr numCol="2" spcCol="274320"/>
          <a:lstStyle/>
          <a:p>
            <a:pPr lvl="0">
              <a:spcBef>
                <a:spcPts val="600"/>
              </a:spcBef>
              <a:buClr>
                <a:srgbClr val="464B50"/>
              </a:buClr>
            </a:pPr>
            <a:r>
              <a:rPr lang="en-US" altLang="zh-CN" sz="650" dirty="0">
                <a:solidFill>
                  <a:srgbClr val="000000">
                    <a:lumMod val="65000"/>
                    <a:lumOff val="35000"/>
                  </a:srgbClr>
                </a:solidFill>
                <a:ea typeface="宋体" pitchFamily="1" charset="-122"/>
              </a:rPr>
              <a:t>© 2020 Moody’s Corporation, Moody’s Investors Service, Inc., Moody’s Analytics, Inc. and/or their licensors and affiliates (collectively, “MOODY’S”). All rights reserved.</a:t>
            </a:r>
          </a:p>
          <a:p>
            <a:pPr lvl="0">
              <a:spcBef>
                <a:spcPts val="600"/>
              </a:spcBef>
              <a:buClr>
                <a:srgbClr val="464B50"/>
              </a:buClr>
            </a:pPr>
            <a:r>
              <a:rPr lang="en-US" sz="650" dirty="0">
                <a:solidFill>
                  <a:srgbClr val="000000">
                    <a:lumMod val="65000"/>
                    <a:lumOff val="35000"/>
                  </a:srgbClr>
                </a:solidFill>
              </a:rPr>
              <a:t>CREDIT RATINGS ISSUED BY MOODY'S INVESTORS SERVICE, INC. AND ITS RATINGS AFFILIATES (“MIS”) ARE MOODY’S CURRENT OPINIONS OF THE RELATIVE FUTURE CREDIT RISK OF ENTITIES, CREDIT COMMITMENTS, OR DEBT OR DEBT-LIKE SECURITIES, AND MOODY’S PUBLICATIONS MAY INCLUDE MOODY’S CURRENT OPINIONS OF THE RELATIVE FUTURE CREDIT RISK OF ENTITIES, CREDIT COMMITMENTS, OR DEBT OR DEBT-LIKE SECURITIES. MOODY’S DEFINES CREDIT RISK AS THE RISK THAT AN ENTITY MAY NOT MEET ITS CONTRACTUAL, FINANCIAL OBLIGATIONS AS THEY COME DUE AND ANY ESTIMATED FINANCIAL LOSS IN THE EVENT OF DEFAULT. CREDIT RATINGS DO NOT ADDRESS ANY OTHER RISK, INCLUDING BUT NOT LIMITED TO: LIQUIDITY RISK, MARKET VALUE RISK, OR PRICE VOLATILITY. CREDIT RATINGS AND MOODY’S OPINIONS INCLUDED IN MOODY’S PUBLICATIONS ARE NOT STATEMENTS OF CURRENT OR HISTORICAL FACT. MOODY’S PUBLICATIONS MAY ALSO INCLUDE QUANTITATIVE MODEL-BASED ESTIMATES OF CREDIT RISK AND RELATED OPINIONS OR COMMENTARY PUBLISHED BY MOODY’S ANALYTICS, INC. CREDIT RATINGS AND MOODY’S PUBLICATIONS DO NOT CONSTITUTE OR PROVIDE INVESTMENT OR FINANCIAL ADVICE, AND CREDIT RATINGS AND MOODY’S PUBLICATIONS ARE NOT AND DO NOT PROVIDE RECOMMENDATIONS TO PURCHASE, SELL, OR HOLD PARTICULAR SECURITIES. NEITHER CREDIT RATINGS NOR MOODY’S PUBLICATIONS COMMENT ON THE SUITABILITY OF AN INVESTMENT FOR ANY PARTICULAR INVESTOR. MOODY’S ISSUES ITS CREDIT RATINGS AND PUBLISHES MOODY’S PUBLICATIONS WITH THE EXPECTATION AND UNDERSTANDING THAT EACH INVESTOR WILL, WITH DUE CARE, MAKE ITS OWN STUDY AND EVALUATION OF EACH SECURITY THAT IS UNDER CONSIDERATION FOR PURCHASE, HOLDING, OR SALE. </a:t>
            </a:r>
          </a:p>
          <a:p>
            <a:pPr lvl="0">
              <a:spcBef>
                <a:spcPts val="600"/>
              </a:spcBef>
              <a:buClr>
                <a:srgbClr val="464B50"/>
              </a:buClr>
            </a:pPr>
            <a:r>
              <a:rPr lang="en-US" sz="650" dirty="0">
                <a:solidFill>
                  <a:srgbClr val="000000">
                    <a:lumMod val="65000"/>
                    <a:lumOff val="35000"/>
                  </a:srgbClr>
                </a:solidFill>
              </a:rPr>
              <a:t>MOODY’S CREDIT RATINGS AND MOODY’S PUBLICATIONS ARE NOT INTENDED FOR USE BY RETAIL INVESTORS AND IT WOULD BE RECKLESS AND INAPPROPRIATE FOR RETAIL INVESTORS TO USE MOODY’S CREDIT RATINGS OR MOODY’S PUBLICATIONS WHEN MAKING AN </a:t>
            </a:r>
            <a:br>
              <a:rPr lang="en-US" sz="650" dirty="0">
                <a:solidFill>
                  <a:srgbClr val="000000">
                    <a:lumMod val="65000"/>
                    <a:lumOff val="35000"/>
                  </a:srgbClr>
                </a:solidFill>
              </a:rPr>
            </a:br>
            <a:r>
              <a:rPr lang="en-US" sz="650" dirty="0">
                <a:solidFill>
                  <a:srgbClr val="000000">
                    <a:lumMod val="65000"/>
                    <a:lumOff val="35000"/>
                  </a:srgbClr>
                </a:solidFill>
              </a:rPr>
              <a:t>INVESTMENT DECISION. IF IN DOUBT YOU SHOULD CONTACT YOUR FINANCIAL OR OTHER PROFESSIONAL ADVISER.</a:t>
            </a:r>
          </a:p>
          <a:p>
            <a:pPr lvl="0">
              <a:spcBef>
                <a:spcPts val="600"/>
              </a:spcBef>
              <a:buClr>
                <a:srgbClr val="464B50"/>
              </a:buClr>
            </a:pPr>
            <a:r>
              <a:rPr lang="en-US" sz="650" dirty="0">
                <a:solidFill>
                  <a:srgbClr val="000000">
                    <a:lumMod val="65000"/>
                    <a:lumOff val="35000"/>
                  </a:srgbClr>
                </a:solidFill>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a:t>
            </a:r>
          </a:p>
          <a:p>
            <a:pPr lvl="0">
              <a:spcBef>
                <a:spcPts val="600"/>
              </a:spcBef>
              <a:buClr>
                <a:srgbClr val="464B50"/>
              </a:buClr>
            </a:pPr>
            <a:r>
              <a:rPr lang="en-US" sz="650" dirty="0">
                <a:solidFill>
                  <a:srgbClr val="000000">
                    <a:lumMod val="65000"/>
                    <a:lumOff val="35000"/>
                  </a:srgbClr>
                </a:solidFill>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rating process or in preparing the Moody’s publications. </a:t>
            </a:r>
          </a:p>
          <a:p>
            <a:pPr lvl="0">
              <a:spcBef>
                <a:spcPts val="600"/>
              </a:spcBef>
              <a:buClr>
                <a:srgbClr val="464B50"/>
              </a:buClr>
            </a:pPr>
            <a:r>
              <a:rPr lang="en-US" sz="650" dirty="0">
                <a:solidFill>
                  <a:srgbClr val="000000">
                    <a:lumMod val="65000"/>
                    <a:lumOff val="35000"/>
                  </a:srgbClr>
                </a:solidFill>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MOODY’S.</a:t>
            </a:r>
          </a:p>
          <a:p>
            <a:pPr lvl="0">
              <a:spcBef>
                <a:spcPts val="600"/>
              </a:spcBef>
              <a:buClr>
                <a:srgbClr val="464B50"/>
              </a:buClr>
            </a:pPr>
            <a:r>
              <a:rPr lang="en-US" sz="650" dirty="0">
                <a:solidFill>
                  <a:srgbClr val="000000">
                    <a:lumMod val="65000"/>
                    <a:lumOff val="35000"/>
                  </a:srgbClr>
                </a:solidFill>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lvl="0">
              <a:spcBef>
                <a:spcPts val="600"/>
              </a:spcBef>
              <a:buClr>
                <a:srgbClr val="464B50"/>
              </a:buClr>
            </a:pPr>
            <a:r>
              <a:rPr lang="en-US" sz="650" dirty="0">
                <a:solidFill>
                  <a:srgbClr val="000000">
                    <a:lumMod val="65000"/>
                    <a:lumOff val="35000"/>
                  </a:srgbClr>
                </a:solidFill>
              </a:rPr>
              <a:t>NO WARRANTY, EXPRESS OR IMPLIED, AS TO THE ACCURACY, TIMELINESS, COMPLETENESS, MERCHANTABILITY OR FITNESS FOR ANY PARTICULAR PURPOSE OF ANY SUCH RATING OR OTHER OPINION OR INFORMATION IS GIVEN OR MADE BY MOODY’S IN ANY FORM OR MANNER WHATSOEVER.</a:t>
            </a:r>
          </a:p>
          <a:p>
            <a:pPr lvl="0">
              <a:spcBef>
                <a:spcPts val="600"/>
              </a:spcBef>
              <a:buClr>
                <a:srgbClr val="464B50"/>
              </a:buClr>
            </a:pPr>
            <a:r>
              <a:rPr lang="en-US" sz="650" dirty="0">
                <a:solidFill>
                  <a:srgbClr val="000000">
                    <a:lumMod val="65000"/>
                    <a:lumOff val="35000"/>
                  </a:srgbClr>
                </a:solidFill>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rating, agreed to pay to Moody’s Investors Service, Inc. for appraisal and rating services rendered by it fees ranging from $1,000 to approximately $2,700,000. MCO and MIS also maintain policies and procedures to address the independence of MIS’s ratings and rating processes. Information regarding certain affiliations that may exist between directors of MCO and rated entities, and between entities who hold ratings from MIS and have also publicly reported to the SEC an ownership interest in MCO of more than 5%, is posted annually at </a:t>
            </a:r>
            <a:r>
              <a:rPr lang="en-US" sz="650" dirty="0">
                <a:solidFill>
                  <a:srgbClr val="000000">
                    <a:lumMod val="65000"/>
                    <a:lumOff val="35000"/>
                  </a:srgbClr>
                </a:solidFill>
                <a:ea typeface="宋体" pitchFamily="1" charset="-122"/>
              </a:rPr>
              <a:t>www.moodys.com</a:t>
            </a:r>
            <a:r>
              <a:rPr lang="en-US" sz="650" dirty="0">
                <a:solidFill>
                  <a:srgbClr val="000000">
                    <a:lumMod val="65000"/>
                    <a:lumOff val="35000"/>
                  </a:srgbClr>
                </a:solidFill>
              </a:rPr>
              <a:t> under the heading “Investor Relations — Corporate Governance — Director and Shareholder Affiliation Policy.”</a:t>
            </a:r>
          </a:p>
          <a:p>
            <a:pPr lvl="0">
              <a:spcBef>
                <a:spcPts val="600"/>
              </a:spcBef>
              <a:buClr>
                <a:srgbClr val="464B50"/>
              </a:buClr>
            </a:pPr>
            <a:r>
              <a:rPr lang="en-US" sz="650" dirty="0">
                <a:solidFill>
                  <a:srgbClr val="000000">
                    <a:lumMod val="65000"/>
                    <a:lumOff val="35000"/>
                  </a:srgbClr>
                </a:solidFill>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 It would be reckless and inappropriate for retail investors to use MOODY’S credit ratings or publications when making an investment decision. If in doubt you should contact your financial or other professional adviser.</a:t>
            </a:r>
          </a:p>
          <a:p>
            <a:pPr lvl="0">
              <a:spcBef>
                <a:spcPts val="600"/>
              </a:spcBef>
              <a:buClr>
                <a:srgbClr val="464B50"/>
              </a:buClr>
            </a:pPr>
            <a:r>
              <a:rPr lang="en-US" sz="650" dirty="0">
                <a:solidFill>
                  <a:srgbClr val="000000">
                    <a:lumMod val="65000"/>
                    <a:lumOff val="35000"/>
                  </a:srgbClr>
                </a:solidFill>
              </a:rPr>
              <a:t>Additional terms for Japan only: Moody's Japan K.K. (“MJKK”) is a wholly-owned credit rating agency subsidiary of Moody's Group Japan G.K., which is wholly-owned by Moody’s Overseas Holdings Inc., a wholly-owned subsidiary of MCO. Moody’s SF Japan K.K. (“MSFJ”) is a wholly-owned credit rating agency subsidiary of MJKK. MSFJ is not a Nationally Recognized Statistical Rating Organization (“NRSRO”). Therefore, credit ratings assigned by MSFJ are Non-NRSRO Credit Ratings. Non-NRSRO Credit Ratings are assigned by an entity that is not a NRSRO and, consequently, the rated obligation will not qualify for certain types of treatment under U.S. laws. MJKK and MSFJ are credit rating agencies registered with the </a:t>
            </a:r>
            <a:br>
              <a:rPr lang="en-US" sz="650" dirty="0">
                <a:solidFill>
                  <a:srgbClr val="000000">
                    <a:lumMod val="65000"/>
                    <a:lumOff val="35000"/>
                  </a:srgbClr>
                </a:solidFill>
              </a:rPr>
            </a:br>
            <a:r>
              <a:rPr lang="en-US" sz="650" dirty="0">
                <a:solidFill>
                  <a:srgbClr val="000000">
                    <a:lumMod val="65000"/>
                    <a:lumOff val="35000"/>
                  </a:srgbClr>
                </a:solidFill>
              </a:rPr>
              <a:t>Japan Financial Services Agency and their registration numbers are FSA Commissioner (Ratings) No. 2 </a:t>
            </a:r>
            <a:br>
              <a:rPr lang="en-US" sz="650" dirty="0">
                <a:solidFill>
                  <a:srgbClr val="000000">
                    <a:lumMod val="65000"/>
                    <a:lumOff val="35000"/>
                  </a:srgbClr>
                </a:solidFill>
              </a:rPr>
            </a:br>
            <a:r>
              <a:rPr lang="en-US" sz="650" dirty="0">
                <a:solidFill>
                  <a:srgbClr val="000000">
                    <a:lumMod val="65000"/>
                    <a:lumOff val="35000"/>
                  </a:srgbClr>
                </a:solidFill>
              </a:rPr>
              <a:t>and 3 respectively.</a:t>
            </a:r>
          </a:p>
          <a:p>
            <a:pPr lvl="0">
              <a:spcBef>
                <a:spcPts val="600"/>
              </a:spcBef>
              <a:buClr>
                <a:srgbClr val="464B50"/>
              </a:buClr>
            </a:pPr>
            <a:r>
              <a:rPr lang="en-US" sz="650" dirty="0">
                <a:solidFill>
                  <a:srgbClr val="000000">
                    <a:lumMod val="65000"/>
                    <a:lumOff val="35000"/>
                  </a:srgbClr>
                </a:solidFill>
              </a:rPr>
              <a:t>MJKK or MSFJ (as applicable) hereby disclose that most issuers of debt securities (including corporate and municipal bonds, debentures, notes and commercial paper) and preferred stock rated by MJKK or MSFJ (as applicable) have, prior to assignment of any rating, agreed to pay to MJKK or MSFJ (as applicable) for appraisal and rating services rendered by it fees ranging from JPY125,000 to approximately JPY250,000,000.</a:t>
            </a:r>
          </a:p>
          <a:p>
            <a:pPr lvl="0">
              <a:spcBef>
                <a:spcPts val="600"/>
              </a:spcBef>
              <a:buClr>
                <a:srgbClr val="464B50"/>
              </a:buClr>
            </a:pPr>
            <a:r>
              <a:rPr lang="en-US" sz="650" dirty="0">
                <a:solidFill>
                  <a:srgbClr val="000000">
                    <a:lumMod val="65000"/>
                    <a:lumOff val="35000"/>
                  </a:srgbClr>
                </a:solidFill>
              </a:rPr>
              <a:t>MJKK and MSFJ also maintain policies and procedures to address Japanese regulatory requirements.</a:t>
            </a:r>
            <a:endParaRPr lang="en-US" altLang="zh-CN" sz="650" dirty="0">
              <a:solidFill>
                <a:srgbClr val="000000">
                  <a:lumMod val="65000"/>
                  <a:lumOff val="35000"/>
                </a:srgbClr>
              </a:solidFill>
              <a:ea typeface="宋体" pitchFamily="1" charset="-122"/>
            </a:endParaRPr>
          </a:p>
        </p:txBody>
      </p:sp>
    </p:spTree>
    <p:extLst>
      <p:ext uri="{BB962C8B-B14F-4D97-AF65-F5344CB8AC3E}">
        <p14:creationId xmlns:p14="http://schemas.microsoft.com/office/powerpoint/2010/main" val="351089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title"/>
          </p:nvPr>
        </p:nvSpPr>
        <p:spPr>
          <a:xfrm>
            <a:off x="471170" y="626745"/>
            <a:ext cx="8229600" cy="523220"/>
          </a:xfrm>
        </p:spPr>
        <p:txBody>
          <a:bodyPr/>
          <a:lstStyle/>
          <a:p>
            <a:r>
              <a:rPr lang="en-US" noProof="1"/>
              <a:t>…But Rural Outposts Fare Better</a:t>
            </a:r>
            <a:endParaRPr lang="en-US" sz="3400" noProof="1"/>
          </a:p>
        </p:txBody>
      </p:sp>
      <p:sp>
        <p:nvSpPr>
          <p:cNvPr id="222212" name="Text Box 4"/>
          <p:cNvSpPr txBox="1">
            <a:spLocks noChangeArrowheads="1"/>
          </p:cNvSpPr>
          <p:nvPr/>
        </p:nvSpPr>
        <p:spPr bwMode="gray">
          <a:xfrm>
            <a:off x="437024" y="5896946"/>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BLS, Moody’s Analytics</a:t>
            </a:r>
          </a:p>
        </p:txBody>
      </p:sp>
      <p:sp>
        <p:nvSpPr>
          <p:cNvPr id="222215" name="Text Box 7"/>
          <p:cNvSpPr txBox="1">
            <a:spLocks noChangeArrowheads="1"/>
          </p:cNvSpPr>
          <p:nvPr/>
        </p:nvSpPr>
        <p:spPr bwMode="gray">
          <a:xfrm>
            <a:off x="468313" y="1220820"/>
            <a:ext cx="8226425" cy="47307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rPr>
              <a:t>Unemployment rate, Aug 2020,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6FCC4CB4-7B1C-482F-B6AD-914630F372F7}"/>
              </a:ext>
            </a:extLst>
          </p:cNvPr>
          <p:cNvSpPr>
            <a:spLocks noChangeArrowheads="1"/>
          </p:cNvSpPr>
          <p:nvPr/>
        </p:nvSpPr>
        <p:spPr bwMode="gray">
          <a:xfrm>
            <a:off x="6916021" y="4575913"/>
            <a:ext cx="207963" cy="207962"/>
          </a:xfrm>
          <a:prstGeom prst="rect">
            <a:avLst/>
          </a:prstGeom>
          <a:solidFill>
            <a:srgbClr val="009775"/>
          </a:solidFill>
          <a:ln w="9525" algn="ctr">
            <a:solidFill>
              <a:schemeClr val="bg1"/>
            </a:solidFill>
            <a:miter lim="800000"/>
            <a:headEnd/>
            <a:tailEnd/>
          </a:ln>
          <a:effectLst/>
        </p:spPr>
        <p:txBody>
          <a:bodyPr wrap="none" anchor="ctr">
            <a:spAutoFit/>
          </a:bodyPr>
          <a:lstStyle/>
          <a:p>
            <a:endParaRPr lang="en-US"/>
          </a:p>
        </p:txBody>
      </p:sp>
      <p:sp>
        <p:nvSpPr>
          <p:cNvPr id="9" name="Rectangle 31">
            <a:extLst>
              <a:ext uri="{FF2B5EF4-FFF2-40B4-BE49-F238E27FC236}">
                <a16:creationId xmlns:a16="http://schemas.microsoft.com/office/drawing/2014/main" id="{F26D08FE-5743-4102-8BBB-458E5BAB92D5}"/>
              </a:ext>
            </a:extLst>
          </p:cNvPr>
          <p:cNvSpPr>
            <a:spLocks noChangeArrowheads="1"/>
          </p:cNvSpPr>
          <p:nvPr/>
        </p:nvSpPr>
        <p:spPr bwMode="gray">
          <a:xfrm>
            <a:off x="6916021" y="3581400"/>
            <a:ext cx="207963" cy="207962"/>
          </a:xfrm>
          <a:prstGeom prst="rect">
            <a:avLst/>
          </a:prstGeom>
          <a:solidFill>
            <a:srgbClr val="D20F46"/>
          </a:solidFill>
          <a:ln w="9525" algn="ctr">
            <a:solidFill>
              <a:schemeClr val="bg1"/>
            </a:solidFill>
            <a:miter lim="800000"/>
            <a:headEnd/>
            <a:tailEnd/>
          </a:ln>
          <a:effectLst/>
        </p:spPr>
        <p:txBody>
          <a:bodyPr wrap="none" anchor="ctr">
            <a:spAutoFit/>
          </a:bodyPr>
          <a:lstStyle/>
          <a:p>
            <a:endParaRPr lang="en-US"/>
          </a:p>
        </p:txBody>
      </p:sp>
      <p:sp>
        <p:nvSpPr>
          <p:cNvPr id="11" name="Rectangle 31">
            <a:extLst>
              <a:ext uri="{FF2B5EF4-FFF2-40B4-BE49-F238E27FC236}">
                <a16:creationId xmlns:a16="http://schemas.microsoft.com/office/drawing/2014/main" id="{14A06FF3-0A43-47CD-8F74-4885CF1F037B}"/>
              </a:ext>
            </a:extLst>
          </p:cNvPr>
          <p:cNvSpPr>
            <a:spLocks noChangeArrowheads="1"/>
          </p:cNvSpPr>
          <p:nvPr/>
        </p:nvSpPr>
        <p:spPr bwMode="gray">
          <a:xfrm>
            <a:off x="6904658" y="3911599"/>
            <a:ext cx="207963" cy="207962"/>
          </a:xfrm>
          <a:prstGeom prst="rect">
            <a:avLst/>
          </a:prstGeom>
          <a:solidFill>
            <a:srgbClr val="F58C3C"/>
          </a:solidFill>
          <a:ln w="9525" algn="ctr">
            <a:solidFill>
              <a:schemeClr val="bg1"/>
            </a:solidFill>
            <a:miter lim="800000"/>
            <a:headEnd/>
            <a:tailEnd/>
          </a:ln>
          <a:effectLst/>
        </p:spPr>
        <p:txBody>
          <a:bodyPr wrap="none" anchor="ctr">
            <a:spAutoFit/>
          </a:bodyPr>
          <a:lstStyle/>
          <a:p>
            <a:endParaRPr lang="en-US"/>
          </a:p>
        </p:txBody>
      </p:sp>
      <p:sp>
        <p:nvSpPr>
          <p:cNvPr id="12" name="Text Box 29">
            <a:extLst>
              <a:ext uri="{FF2B5EF4-FFF2-40B4-BE49-F238E27FC236}">
                <a16:creationId xmlns:a16="http://schemas.microsoft.com/office/drawing/2014/main" id="{DF9FF6DC-4DC2-48AA-947D-4B5E50BC2292}"/>
              </a:ext>
            </a:extLst>
          </p:cNvPr>
          <p:cNvSpPr txBox="1">
            <a:spLocks noChangeArrowheads="1"/>
          </p:cNvSpPr>
          <p:nvPr/>
        </p:nvSpPr>
        <p:spPr bwMode="auto">
          <a:xfrm>
            <a:off x="7128451" y="4187529"/>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dirty="0">
                <a:solidFill>
                  <a:schemeClr val="bg1"/>
                </a:solidFill>
              </a:rPr>
              <a:t>9 to &lt;10</a:t>
            </a:r>
          </a:p>
        </p:txBody>
      </p:sp>
      <p:sp>
        <p:nvSpPr>
          <p:cNvPr id="13" name="Text Box 29">
            <a:extLst>
              <a:ext uri="{FF2B5EF4-FFF2-40B4-BE49-F238E27FC236}">
                <a16:creationId xmlns:a16="http://schemas.microsoft.com/office/drawing/2014/main" id="{8A39C727-F62D-4F86-BD89-C65E20CBC39E}"/>
              </a:ext>
            </a:extLst>
          </p:cNvPr>
          <p:cNvSpPr txBox="1">
            <a:spLocks noChangeArrowheads="1"/>
          </p:cNvSpPr>
          <p:nvPr/>
        </p:nvSpPr>
        <p:spPr bwMode="auto">
          <a:xfrm>
            <a:off x="7123112" y="3815525"/>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dirty="0">
                <a:solidFill>
                  <a:schemeClr val="bg1"/>
                </a:solidFill>
              </a:rPr>
              <a:t>10 to &lt;11</a:t>
            </a:r>
          </a:p>
        </p:txBody>
      </p:sp>
      <p:sp>
        <p:nvSpPr>
          <p:cNvPr id="14" name="Text Box 29">
            <a:extLst>
              <a:ext uri="{FF2B5EF4-FFF2-40B4-BE49-F238E27FC236}">
                <a16:creationId xmlns:a16="http://schemas.microsoft.com/office/drawing/2014/main" id="{550ABEDB-B90B-4F75-9DE8-77ED93340A79}"/>
              </a:ext>
            </a:extLst>
          </p:cNvPr>
          <p:cNvSpPr txBox="1">
            <a:spLocks noChangeArrowheads="1"/>
          </p:cNvSpPr>
          <p:nvPr/>
        </p:nvSpPr>
        <p:spPr bwMode="auto">
          <a:xfrm>
            <a:off x="7117773" y="3496391"/>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u="sng" dirty="0">
                <a:solidFill>
                  <a:schemeClr val="bg1"/>
                </a:solidFill>
              </a:rPr>
              <a:t>&gt;</a:t>
            </a:r>
            <a:r>
              <a:rPr lang="en-US" sz="2000" dirty="0">
                <a:solidFill>
                  <a:schemeClr val="bg1"/>
                </a:solidFill>
              </a:rPr>
              <a:t>11</a:t>
            </a:r>
          </a:p>
        </p:txBody>
      </p:sp>
      <p:sp>
        <p:nvSpPr>
          <p:cNvPr id="15" name="Text Box 29">
            <a:extLst>
              <a:ext uri="{FF2B5EF4-FFF2-40B4-BE49-F238E27FC236}">
                <a16:creationId xmlns:a16="http://schemas.microsoft.com/office/drawing/2014/main" id="{5E0AD0C1-02CE-4F94-89D2-925543D2ADDA}"/>
              </a:ext>
            </a:extLst>
          </p:cNvPr>
          <p:cNvSpPr txBox="1">
            <a:spLocks noChangeArrowheads="1"/>
          </p:cNvSpPr>
          <p:nvPr/>
        </p:nvSpPr>
        <p:spPr bwMode="auto">
          <a:xfrm>
            <a:off x="7144699" y="4489799"/>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dirty="0">
                <a:solidFill>
                  <a:schemeClr val="bg1"/>
                </a:solidFill>
              </a:rPr>
              <a:t>&lt;9</a:t>
            </a:r>
          </a:p>
        </p:txBody>
      </p:sp>
      <p:sp>
        <p:nvSpPr>
          <p:cNvPr id="17" name="TextBox 5">
            <a:extLst>
              <a:ext uri="{FF2B5EF4-FFF2-40B4-BE49-F238E27FC236}">
                <a16:creationId xmlns:a16="http://schemas.microsoft.com/office/drawing/2014/main" id="{3B1F8AAF-460A-4D91-AD09-693977F891EC}"/>
              </a:ext>
            </a:extLst>
          </p:cNvPr>
          <p:cNvSpPr txBox="1"/>
          <p:nvPr/>
        </p:nvSpPr>
        <p:spPr>
          <a:xfrm>
            <a:off x="6891248" y="3140577"/>
            <a:ext cx="1795552" cy="307777"/>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bg2"/>
                </a:solidFill>
              </a:rPr>
              <a:t>U.S. avg=8.4</a:t>
            </a:r>
          </a:p>
        </p:txBody>
      </p:sp>
      <p:sp>
        <p:nvSpPr>
          <p:cNvPr id="18" name="Rectangle 17">
            <a:extLst>
              <a:ext uri="{FF2B5EF4-FFF2-40B4-BE49-F238E27FC236}">
                <a16:creationId xmlns:a16="http://schemas.microsoft.com/office/drawing/2014/main" id="{44B45AE9-92C8-45DD-86CC-99FA42EF78BA}"/>
              </a:ext>
            </a:extLst>
          </p:cNvPr>
          <p:cNvSpPr>
            <a:spLocks noChangeArrowheads="1"/>
          </p:cNvSpPr>
          <p:nvPr/>
        </p:nvSpPr>
        <p:spPr bwMode="gray">
          <a:xfrm>
            <a:off x="6916407" y="4241003"/>
            <a:ext cx="207963" cy="210312"/>
          </a:xfrm>
          <a:prstGeom prst="rect">
            <a:avLst/>
          </a:prstGeom>
          <a:solidFill>
            <a:srgbClr val="92D050"/>
          </a:solidFill>
          <a:ln w="9525" algn="ctr">
            <a:solidFill>
              <a:schemeClr val="bg1"/>
            </a:solidFill>
            <a:miter lim="800000"/>
            <a:headEnd/>
            <a:tailEnd/>
          </a:ln>
          <a:effectLst/>
        </p:spPr>
        <p:txBody>
          <a:bodyPr wrap="square" anchor="ctr">
            <a:spAutoFit/>
          </a:bodyPr>
          <a:lstStyle/>
          <a:p>
            <a:endParaRPr lang="en-US" dirty="0"/>
          </a:p>
        </p:txBody>
      </p:sp>
      <p:pic>
        <p:nvPicPr>
          <p:cNvPr id="2" name="Picture 1">
            <a:extLst>
              <a:ext uri="{FF2B5EF4-FFF2-40B4-BE49-F238E27FC236}">
                <a16:creationId xmlns:a16="http://schemas.microsoft.com/office/drawing/2014/main" id="{66D02E54-2401-4133-A01D-1F31A2A31244}"/>
              </a:ext>
            </a:extLst>
          </p:cNvPr>
          <p:cNvPicPr>
            <a:picLocks noChangeAspect="1"/>
          </p:cNvPicPr>
          <p:nvPr/>
        </p:nvPicPr>
        <p:blipFill>
          <a:blip r:embed="rId3"/>
          <a:stretch>
            <a:fillRect/>
          </a:stretch>
        </p:blipFill>
        <p:spPr>
          <a:xfrm>
            <a:off x="468312" y="1693895"/>
            <a:ext cx="7461485" cy="4021106"/>
          </a:xfrm>
          <a:prstGeom prst="rect">
            <a:avLst/>
          </a:prstGeom>
        </p:spPr>
      </p:pic>
    </p:spTree>
    <p:extLst>
      <p:ext uri="{BB962C8B-B14F-4D97-AF65-F5344CB8AC3E}">
        <p14:creationId xmlns:p14="http://schemas.microsoft.com/office/powerpoint/2010/main" val="167819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577071678"/>
              </p:ext>
            </p:extLst>
          </p:nvPr>
        </p:nvGraphicFramePr>
        <p:xfrm>
          <a:off x="391390" y="1306514"/>
          <a:ext cx="8494913" cy="4613275"/>
        </p:xfrm>
        <a:graphic>
          <a:graphicData uri="http://schemas.openxmlformats.org/drawingml/2006/chart">
            <c:chart xmlns:c="http://schemas.openxmlformats.org/drawingml/2006/chart" xmlns:r="http://schemas.openxmlformats.org/officeDocument/2006/relationships" r:id="rId3"/>
          </a:graphicData>
        </a:graphic>
      </p:graphicFrame>
      <p:sp>
        <p:nvSpPr>
          <p:cNvPr id="222211" name="Rectangle 3"/>
          <p:cNvSpPr>
            <a:spLocks noGrp="1" noChangeArrowheads="1"/>
          </p:cNvSpPr>
          <p:nvPr>
            <p:ph type="title"/>
          </p:nvPr>
        </p:nvSpPr>
        <p:spPr>
          <a:xfrm>
            <a:off x="470853" y="628333"/>
            <a:ext cx="8229600" cy="523220"/>
          </a:xfrm>
        </p:spPr>
        <p:txBody>
          <a:bodyPr/>
          <a:lstStyle/>
          <a:p>
            <a:r>
              <a:rPr lang="en-US" sz="3400" noProof="1"/>
              <a:t>Business Sentiment Rebounds Modestly</a:t>
            </a:r>
          </a:p>
        </p:txBody>
      </p:sp>
      <p:sp>
        <p:nvSpPr>
          <p:cNvPr id="222212" name="Text Box 4"/>
          <p:cNvSpPr txBox="1">
            <a:spLocks noChangeArrowheads="1"/>
          </p:cNvSpPr>
          <p:nvPr/>
        </p:nvSpPr>
        <p:spPr bwMode="gray">
          <a:xfrm>
            <a:off x="437024" y="5896946"/>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a:t>
            </a:r>
            <a:r>
              <a:rPr lang="en-US" sz="1650" dirty="0">
                <a:solidFill>
                  <a:srgbClr val="000000"/>
                </a:solidFill>
                <a:latin typeface="Arial"/>
              </a:rPr>
              <a:t>Federal Reserve</a:t>
            </a:r>
            <a:r>
              <a:rPr kumimoji="0" lang="en-US" sz="1650" b="0" i="0" u="none" strike="noStrike" kern="1200" cap="none" spc="0" normalizeH="0" baseline="0" noProof="0" dirty="0">
                <a:ln>
                  <a:noFill/>
                </a:ln>
                <a:solidFill>
                  <a:srgbClr val="000000"/>
                </a:solidFill>
                <a:effectLst/>
                <a:uLnTx/>
                <a:uFillTx/>
                <a:latin typeface="Arial"/>
                <a:ea typeface="+mn-ea"/>
                <a:cs typeface="+mn-cs"/>
              </a:rPr>
              <a:t>, ISM-NY, Moody’s Analytics</a:t>
            </a:r>
          </a:p>
        </p:txBody>
      </p:sp>
      <p:sp>
        <p:nvSpPr>
          <p:cNvPr id="222215" name="Text Box 7"/>
          <p:cNvSpPr txBox="1">
            <a:spLocks noChangeArrowheads="1"/>
          </p:cNvSpPr>
          <p:nvPr/>
        </p:nvSpPr>
        <p:spPr bwMode="gray">
          <a:xfrm>
            <a:off x="468313" y="1220820"/>
            <a:ext cx="8226425" cy="473075"/>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Top-line index, 50=neutral</a:t>
            </a:r>
          </a:p>
        </p:txBody>
      </p:sp>
    </p:spTree>
    <p:extLst>
      <p:ext uri="{BB962C8B-B14F-4D97-AF65-F5344CB8AC3E}">
        <p14:creationId xmlns:p14="http://schemas.microsoft.com/office/powerpoint/2010/main" val="217734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721863207"/>
              </p:ext>
            </p:extLst>
          </p:nvPr>
        </p:nvGraphicFramePr>
        <p:xfrm>
          <a:off x="391390" y="1508125"/>
          <a:ext cx="8494913" cy="4411664"/>
        </p:xfrm>
        <a:graphic>
          <a:graphicData uri="http://schemas.openxmlformats.org/drawingml/2006/chart">
            <c:chart xmlns:c="http://schemas.openxmlformats.org/drawingml/2006/chart" xmlns:r="http://schemas.openxmlformats.org/officeDocument/2006/relationships" r:id="rId3"/>
          </a:graphicData>
        </a:graphic>
      </p:graphicFrame>
      <p:sp>
        <p:nvSpPr>
          <p:cNvPr id="222211" name="Rectangle 3"/>
          <p:cNvSpPr>
            <a:spLocks noGrp="1" noChangeArrowheads="1"/>
          </p:cNvSpPr>
          <p:nvPr>
            <p:ph type="title"/>
          </p:nvPr>
        </p:nvSpPr>
        <p:spPr>
          <a:xfrm>
            <a:off x="470853" y="628333"/>
            <a:ext cx="8229600" cy="523220"/>
          </a:xfrm>
        </p:spPr>
        <p:txBody>
          <a:bodyPr/>
          <a:lstStyle/>
          <a:p>
            <a:r>
              <a:rPr lang="en-US" sz="3400" noProof="1"/>
              <a:t>Consumers Remain Hesitant</a:t>
            </a:r>
          </a:p>
        </p:txBody>
      </p:sp>
      <p:sp>
        <p:nvSpPr>
          <p:cNvPr id="222212" name="Text Box 4"/>
          <p:cNvSpPr txBox="1">
            <a:spLocks noChangeArrowheads="1"/>
          </p:cNvSpPr>
          <p:nvPr/>
        </p:nvSpPr>
        <p:spPr bwMode="gray">
          <a:xfrm>
            <a:off x="437024" y="5881956"/>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a:t>
            </a:r>
            <a:r>
              <a:rPr lang="en-US" sz="1650" dirty="0">
                <a:solidFill>
                  <a:srgbClr val="000000"/>
                </a:solidFill>
                <a:latin typeface="Arial"/>
              </a:rPr>
              <a:t>Siena College, Moody’s Analytics</a:t>
            </a:r>
            <a:endParaRPr kumimoji="0" lang="en-US" sz="1650" b="0" i="0" u="none" strike="noStrike" kern="1200" cap="none" spc="0" normalizeH="0" baseline="0" noProof="0" dirty="0">
              <a:ln>
                <a:noFill/>
              </a:ln>
              <a:solidFill>
                <a:srgbClr val="000000"/>
              </a:solidFill>
              <a:effectLst/>
              <a:uLnTx/>
              <a:uFillTx/>
              <a:latin typeface="Arial"/>
              <a:ea typeface="+mn-ea"/>
              <a:cs typeface="+mn-cs"/>
            </a:endParaRPr>
          </a:p>
        </p:txBody>
      </p:sp>
      <p:sp>
        <p:nvSpPr>
          <p:cNvPr id="222215" name="Text Box 7"/>
          <p:cNvSpPr txBox="1">
            <a:spLocks noChangeArrowheads="1"/>
          </p:cNvSpPr>
          <p:nvPr/>
        </p:nvSpPr>
        <p:spPr bwMode="gray">
          <a:xfrm>
            <a:off x="468313" y="1220820"/>
            <a:ext cx="8226425" cy="473075"/>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Siena College Index of Consumer Sentiment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726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A5FFDC-F119-4435-B104-FB5AA11E6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27" y="1322530"/>
            <a:ext cx="6913833" cy="4572036"/>
          </a:xfrm>
          <a:prstGeom prst="rect">
            <a:avLst/>
          </a:prstGeom>
        </p:spPr>
      </p:pic>
      <p:sp>
        <p:nvSpPr>
          <p:cNvPr id="95234" name="Rectangle 2"/>
          <p:cNvSpPr>
            <a:spLocks noGrp="1" noChangeArrowheads="1"/>
          </p:cNvSpPr>
          <p:nvPr>
            <p:ph type="title"/>
          </p:nvPr>
        </p:nvSpPr>
        <p:spPr>
          <a:xfrm>
            <a:off x="461328" y="671898"/>
            <a:ext cx="8229600" cy="523220"/>
          </a:xfrm>
        </p:spPr>
        <p:txBody>
          <a:bodyPr/>
          <a:lstStyle/>
          <a:p>
            <a:r>
              <a:rPr lang="en-US" sz="3400" b="0" dirty="0"/>
              <a:t>Recovery Takes Hold Across the State</a:t>
            </a:r>
            <a:endParaRPr lang="en-US" sz="3400" b="0" noProof="1"/>
          </a:p>
        </p:txBody>
      </p:sp>
      <p:sp>
        <p:nvSpPr>
          <p:cNvPr id="95235" name="Text Box 3"/>
          <p:cNvSpPr txBox="1">
            <a:spLocks noChangeArrowheads="1"/>
          </p:cNvSpPr>
          <p:nvPr/>
        </p:nvSpPr>
        <p:spPr bwMode="gray">
          <a:xfrm>
            <a:off x="461327" y="1231047"/>
            <a:ext cx="8226425" cy="473075"/>
          </a:xfrm>
          <a:prstGeom prst="rect">
            <a:avLst/>
          </a:prstGeom>
          <a:noFill/>
          <a:ln w="9525">
            <a:noFill/>
            <a:miter lim="800000"/>
            <a:headEnd/>
            <a:tailEnd/>
          </a:ln>
          <a:effectLst/>
        </p:spPr>
        <p:txBody>
          <a:bodyPr lIns="0" tIns="0" rIns="0" bIns="0"/>
          <a:lstStyle/>
          <a:p>
            <a:pPr lvl="0" defTabSz="914400">
              <a:spcBef>
                <a:spcPct val="0"/>
              </a:spcBef>
              <a:defRPr/>
            </a:pPr>
            <a:r>
              <a:rPr lang="en-US" sz="2200" dirty="0">
                <a:solidFill>
                  <a:srgbClr val="000000"/>
                </a:solidFill>
              </a:rPr>
              <a:t>Status as of Aug 2020</a:t>
            </a:r>
          </a:p>
        </p:txBody>
      </p:sp>
      <p:sp>
        <p:nvSpPr>
          <p:cNvPr id="95236" name="Text Box 4"/>
          <p:cNvSpPr txBox="1">
            <a:spLocks noChangeArrowheads="1"/>
          </p:cNvSpPr>
          <p:nvPr/>
        </p:nvSpPr>
        <p:spPr bwMode="gray">
          <a:xfrm>
            <a:off x="454012" y="5894566"/>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a:t>
            </a:r>
            <a:r>
              <a:rPr kumimoji="0" lang="en-US" sz="1650" b="0" i="0" u="none" strike="noStrike" kern="1200" cap="none" spc="0" normalizeH="0" noProof="0" dirty="0">
                <a:ln>
                  <a:noFill/>
                </a:ln>
                <a:solidFill>
                  <a:srgbClr val="000000"/>
                </a:solidFill>
                <a:effectLst/>
                <a:uLnTx/>
                <a:uFillTx/>
                <a:latin typeface="Arial"/>
                <a:ea typeface="+mn-ea"/>
                <a:cs typeface="+mn-cs"/>
              </a:rPr>
              <a:t> </a:t>
            </a:r>
            <a:r>
              <a:rPr kumimoji="0" lang="en-US" sz="1650" b="0" i="0" u="none" strike="noStrike" kern="1200" cap="none" spc="0" normalizeH="0" baseline="0" noProof="0" dirty="0">
                <a:ln>
                  <a:noFill/>
                </a:ln>
                <a:solidFill>
                  <a:srgbClr val="000000"/>
                </a:solidFill>
                <a:effectLst/>
                <a:uLnTx/>
                <a:uFillTx/>
                <a:latin typeface="Arial"/>
                <a:ea typeface="+mn-ea"/>
                <a:cs typeface="+mn-cs"/>
              </a:rPr>
              <a:t>Moody’s Analytics</a:t>
            </a:r>
          </a:p>
        </p:txBody>
      </p:sp>
      <p:sp>
        <p:nvSpPr>
          <p:cNvPr id="95242" name="Rectangle 10"/>
          <p:cNvSpPr>
            <a:spLocks noChangeArrowheads="1"/>
          </p:cNvSpPr>
          <p:nvPr/>
        </p:nvSpPr>
        <p:spPr bwMode="auto">
          <a:xfrm>
            <a:off x="4140200" y="5383213"/>
            <a:ext cx="1604963" cy="284162"/>
          </a:xfrm>
          <a:prstGeom prst="rect">
            <a:avLst/>
          </a:prstGeom>
          <a:noFill/>
          <a:ln w="9525" algn="ctr">
            <a:noFill/>
            <a:miter lim="800000"/>
            <a:headEnd/>
            <a:tailE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8A0"/>
              </a:solidFill>
              <a:effectLst/>
              <a:uLnTx/>
              <a:uFillTx/>
              <a:latin typeface="Arial"/>
              <a:ea typeface="+mn-ea"/>
              <a:cs typeface="+mn-cs"/>
            </a:endParaRPr>
          </a:p>
        </p:txBody>
      </p:sp>
      <p:sp>
        <p:nvSpPr>
          <p:cNvPr id="26" name="Rectangle 31">
            <a:extLst>
              <a:ext uri="{FF2B5EF4-FFF2-40B4-BE49-F238E27FC236}">
                <a16:creationId xmlns:a16="http://schemas.microsoft.com/office/drawing/2014/main" id="{DAC998FD-30F2-4EDB-B975-8596A07CB08A}"/>
              </a:ext>
            </a:extLst>
          </p:cNvPr>
          <p:cNvSpPr>
            <a:spLocks noChangeArrowheads="1"/>
          </p:cNvSpPr>
          <p:nvPr/>
        </p:nvSpPr>
        <p:spPr bwMode="gray">
          <a:xfrm>
            <a:off x="7049244" y="4637279"/>
            <a:ext cx="207963" cy="207962"/>
          </a:xfrm>
          <a:prstGeom prst="rect">
            <a:avLst/>
          </a:prstGeom>
          <a:solidFill>
            <a:srgbClr val="D20F46"/>
          </a:solidFill>
          <a:ln w="9525" algn="ctr">
            <a:solidFill>
              <a:schemeClr val="bg1"/>
            </a:solidFill>
            <a:miter lim="800000"/>
            <a:headEnd/>
            <a:tailEnd/>
          </a:ln>
          <a:effectLst/>
        </p:spPr>
        <p:txBody>
          <a:bodyPr wrap="none" anchor="ctr">
            <a:spAutoFit/>
          </a:bodyPr>
          <a:lstStyle/>
          <a:p>
            <a:endParaRPr lang="en-US"/>
          </a:p>
        </p:txBody>
      </p:sp>
      <p:sp>
        <p:nvSpPr>
          <p:cNvPr id="27" name="Rectangle 31">
            <a:extLst>
              <a:ext uri="{FF2B5EF4-FFF2-40B4-BE49-F238E27FC236}">
                <a16:creationId xmlns:a16="http://schemas.microsoft.com/office/drawing/2014/main" id="{E326984A-2C34-4D76-8AD7-83D00F65CF91}"/>
              </a:ext>
            </a:extLst>
          </p:cNvPr>
          <p:cNvSpPr>
            <a:spLocks noChangeArrowheads="1"/>
          </p:cNvSpPr>
          <p:nvPr/>
        </p:nvSpPr>
        <p:spPr bwMode="gray">
          <a:xfrm>
            <a:off x="7044731" y="4976831"/>
            <a:ext cx="207963" cy="207962"/>
          </a:xfrm>
          <a:prstGeom prst="rect">
            <a:avLst/>
          </a:prstGeom>
          <a:solidFill>
            <a:srgbClr val="F58C3C"/>
          </a:solidFill>
          <a:ln w="9525" algn="ctr">
            <a:solidFill>
              <a:schemeClr val="bg1"/>
            </a:solidFill>
            <a:miter lim="800000"/>
            <a:headEnd/>
            <a:tailEnd/>
          </a:ln>
          <a:effectLst/>
        </p:spPr>
        <p:txBody>
          <a:bodyPr wrap="none" anchor="ctr">
            <a:spAutoFit/>
          </a:bodyPr>
          <a:lstStyle/>
          <a:p>
            <a:endParaRPr lang="en-US"/>
          </a:p>
        </p:txBody>
      </p:sp>
      <p:sp>
        <p:nvSpPr>
          <p:cNvPr id="28" name="Text Box 29">
            <a:extLst>
              <a:ext uri="{FF2B5EF4-FFF2-40B4-BE49-F238E27FC236}">
                <a16:creationId xmlns:a16="http://schemas.microsoft.com/office/drawing/2014/main" id="{9917C58D-420D-4C70-AE02-ECCFE92E16B2}"/>
              </a:ext>
            </a:extLst>
          </p:cNvPr>
          <p:cNvSpPr txBox="1">
            <a:spLocks noChangeArrowheads="1"/>
          </p:cNvSpPr>
          <p:nvPr/>
        </p:nvSpPr>
        <p:spPr bwMode="auto">
          <a:xfrm>
            <a:off x="7231694" y="5243408"/>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dirty="0">
                <a:solidFill>
                  <a:schemeClr val="bg1"/>
                </a:solidFill>
              </a:rPr>
              <a:t>Recovery</a:t>
            </a:r>
          </a:p>
        </p:txBody>
      </p:sp>
      <p:sp>
        <p:nvSpPr>
          <p:cNvPr id="29" name="Text Box 32">
            <a:extLst>
              <a:ext uri="{FF2B5EF4-FFF2-40B4-BE49-F238E27FC236}">
                <a16:creationId xmlns:a16="http://schemas.microsoft.com/office/drawing/2014/main" id="{CC7BDE05-6AB6-4058-804A-67B9D36A25B8}"/>
              </a:ext>
            </a:extLst>
          </p:cNvPr>
          <p:cNvSpPr txBox="1">
            <a:spLocks noChangeArrowheads="1"/>
          </p:cNvSpPr>
          <p:nvPr/>
        </p:nvSpPr>
        <p:spPr bwMode="auto">
          <a:xfrm>
            <a:off x="7219073" y="4569767"/>
            <a:ext cx="2569087" cy="400110"/>
          </a:xfrm>
          <a:prstGeom prst="rect">
            <a:avLst/>
          </a:prstGeom>
          <a:noFill/>
          <a:ln w="19050">
            <a:noFill/>
            <a:miter lim="800000"/>
            <a:headEnd/>
            <a:tailEnd type="none" w="med" len="lg"/>
          </a:ln>
          <a:effectLst/>
        </p:spPr>
        <p:txBody>
          <a:bodyPr wrap="square">
            <a:spAutoFit/>
          </a:bodyPr>
          <a:lstStyle/>
          <a:p>
            <a:pPr algn="l" eaLnBrk="0" hangingPunct="0">
              <a:spcBef>
                <a:spcPct val="0"/>
              </a:spcBef>
            </a:pPr>
            <a:r>
              <a:rPr lang="en-US" sz="2000" dirty="0">
                <a:solidFill>
                  <a:schemeClr val="bg1"/>
                </a:solidFill>
              </a:rPr>
              <a:t>Recession</a:t>
            </a:r>
          </a:p>
        </p:txBody>
      </p:sp>
      <p:sp>
        <p:nvSpPr>
          <p:cNvPr id="30" name="Text Box 29">
            <a:extLst>
              <a:ext uri="{FF2B5EF4-FFF2-40B4-BE49-F238E27FC236}">
                <a16:creationId xmlns:a16="http://schemas.microsoft.com/office/drawing/2014/main" id="{4DAFC1B0-9486-4152-B94E-C4C7C7473059}"/>
              </a:ext>
            </a:extLst>
          </p:cNvPr>
          <p:cNvSpPr txBox="1">
            <a:spLocks noChangeArrowheads="1"/>
          </p:cNvSpPr>
          <p:nvPr/>
        </p:nvSpPr>
        <p:spPr bwMode="auto">
          <a:xfrm>
            <a:off x="7226355" y="4911344"/>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dirty="0">
                <a:solidFill>
                  <a:schemeClr val="bg1"/>
                </a:solidFill>
              </a:rPr>
              <a:t>At risk</a:t>
            </a:r>
          </a:p>
        </p:txBody>
      </p:sp>
      <p:sp>
        <p:nvSpPr>
          <p:cNvPr id="31" name="Rectangle 27">
            <a:extLst>
              <a:ext uri="{FF2B5EF4-FFF2-40B4-BE49-F238E27FC236}">
                <a16:creationId xmlns:a16="http://schemas.microsoft.com/office/drawing/2014/main" id="{D73D0732-1017-440B-A6C0-C3EAC21F0E20}"/>
              </a:ext>
            </a:extLst>
          </p:cNvPr>
          <p:cNvSpPr>
            <a:spLocks noChangeArrowheads="1"/>
          </p:cNvSpPr>
          <p:nvPr/>
        </p:nvSpPr>
        <p:spPr bwMode="gray">
          <a:xfrm>
            <a:off x="7049248" y="5339482"/>
            <a:ext cx="207963" cy="207962"/>
          </a:xfrm>
          <a:prstGeom prst="rect">
            <a:avLst/>
          </a:prstGeom>
          <a:solidFill>
            <a:srgbClr val="78BE20"/>
          </a:solidFill>
          <a:ln w="9525" algn="ctr">
            <a:solidFill>
              <a:schemeClr val="bg1"/>
            </a:solidFill>
            <a:miter lim="800000"/>
            <a:headEnd/>
            <a:tailE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8A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43C0D43E-A559-480D-A35B-0463D684BC14}"/>
              </a:ext>
            </a:extLst>
          </p:cNvPr>
          <p:cNvSpPr>
            <a:spLocks noChangeArrowheads="1"/>
          </p:cNvSpPr>
          <p:nvPr/>
        </p:nvSpPr>
        <p:spPr bwMode="gray">
          <a:xfrm>
            <a:off x="7048376" y="5701714"/>
            <a:ext cx="207963" cy="207962"/>
          </a:xfrm>
          <a:prstGeom prst="rect">
            <a:avLst/>
          </a:prstGeom>
          <a:solidFill>
            <a:srgbClr val="009775"/>
          </a:solidFill>
          <a:ln w="9525" algn="ctr">
            <a:solidFill>
              <a:schemeClr val="bg1"/>
            </a:solidFill>
            <a:miter lim="800000"/>
            <a:headEnd/>
            <a:tailEnd/>
          </a:ln>
          <a:effectLst/>
        </p:spPr>
        <p:txBody>
          <a:bodyPr wrap="none" anchor="ctr">
            <a:spAutoFit/>
          </a:bodyPr>
          <a:lstStyle/>
          <a:p>
            <a:endParaRPr lang="en-US"/>
          </a:p>
        </p:txBody>
      </p:sp>
      <p:sp>
        <p:nvSpPr>
          <p:cNvPr id="33" name="Text Box 29">
            <a:extLst>
              <a:ext uri="{FF2B5EF4-FFF2-40B4-BE49-F238E27FC236}">
                <a16:creationId xmlns:a16="http://schemas.microsoft.com/office/drawing/2014/main" id="{CDA79125-E033-4426-95A4-2345F8789969}"/>
              </a:ext>
            </a:extLst>
          </p:cNvPr>
          <p:cNvSpPr txBox="1">
            <a:spLocks noChangeArrowheads="1"/>
          </p:cNvSpPr>
          <p:nvPr/>
        </p:nvSpPr>
        <p:spPr bwMode="auto">
          <a:xfrm>
            <a:off x="7244498" y="5611656"/>
            <a:ext cx="2020888" cy="400110"/>
          </a:xfrm>
          <a:prstGeom prst="rect">
            <a:avLst/>
          </a:prstGeom>
          <a:noFill/>
          <a:ln w="19050">
            <a:noFill/>
            <a:miter lim="800000"/>
            <a:headEnd/>
            <a:tailEnd type="none" w="med" len="lg"/>
          </a:ln>
          <a:effectLst/>
        </p:spPr>
        <p:txBody>
          <a:bodyPr>
            <a:spAutoFit/>
          </a:bodyPr>
          <a:lstStyle/>
          <a:p>
            <a:pPr algn="l" eaLnBrk="0" hangingPunct="0">
              <a:spcBef>
                <a:spcPct val="0"/>
              </a:spcBef>
            </a:pPr>
            <a:r>
              <a:rPr lang="en-US" sz="2000" dirty="0">
                <a:solidFill>
                  <a:schemeClr val="bg1"/>
                </a:solidFill>
              </a:rPr>
              <a:t>Expansion</a:t>
            </a:r>
          </a:p>
        </p:txBody>
      </p:sp>
    </p:spTree>
    <p:extLst>
      <p:ext uri="{BB962C8B-B14F-4D97-AF65-F5344CB8AC3E}">
        <p14:creationId xmlns:p14="http://schemas.microsoft.com/office/powerpoint/2010/main" val="71877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3131104391"/>
              </p:ext>
            </p:extLst>
          </p:nvPr>
        </p:nvGraphicFramePr>
        <p:xfrm>
          <a:off x="400631" y="1364105"/>
          <a:ext cx="8342193" cy="4640910"/>
        </p:xfrm>
        <a:graphic>
          <a:graphicData uri="http://schemas.openxmlformats.org/drawingml/2006/chart">
            <c:chart xmlns:c="http://schemas.openxmlformats.org/drawingml/2006/chart" xmlns:r="http://schemas.openxmlformats.org/officeDocument/2006/relationships" r:id="rId3"/>
          </a:graphicData>
        </a:graphic>
      </p:graphicFrame>
      <p:sp>
        <p:nvSpPr>
          <p:cNvPr id="222211" name="Rectangle 3"/>
          <p:cNvSpPr>
            <a:spLocks noGrp="1" noChangeArrowheads="1"/>
          </p:cNvSpPr>
          <p:nvPr>
            <p:ph type="title"/>
          </p:nvPr>
        </p:nvSpPr>
        <p:spPr>
          <a:xfrm>
            <a:off x="471170" y="626745"/>
            <a:ext cx="8229600" cy="523220"/>
          </a:xfrm>
        </p:spPr>
        <p:txBody>
          <a:bodyPr/>
          <a:lstStyle/>
          <a:p>
            <a:r>
              <a:rPr lang="en-US" sz="3400" noProof="1"/>
              <a:t>Im</a:t>
            </a:r>
            <a:r>
              <a:rPr lang="en-US" noProof="1"/>
              <a:t>provement, But a Troubling Uptick</a:t>
            </a:r>
            <a:endParaRPr lang="en-US" sz="3400" noProof="1"/>
          </a:p>
        </p:txBody>
      </p:sp>
      <p:sp>
        <p:nvSpPr>
          <p:cNvPr id="222212" name="Text Box 4"/>
          <p:cNvSpPr txBox="1">
            <a:spLocks noChangeArrowheads="1"/>
          </p:cNvSpPr>
          <p:nvPr/>
        </p:nvSpPr>
        <p:spPr bwMode="gray">
          <a:xfrm>
            <a:off x="437024" y="5896946"/>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Johns Hopkins University, Moody’s Analytics</a:t>
            </a:r>
          </a:p>
        </p:txBody>
      </p:sp>
      <p:sp>
        <p:nvSpPr>
          <p:cNvPr id="222215" name="Text Box 7"/>
          <p:cNvSpPr txBox="1">
            <a:spLocks noChangeArrowheads="1"/>
          </p:cNvSpPr>
          <p:nvPr/>
        </p:nvSpPr>
        <p:spPr bwMode="gray">
          <a:xfrm>
            <a:off x="468313" y="1220820"/>
            <a:ext cx="8226425" cy="473075"/>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New daily COVID-19 cases and deaths, 7-day MA, 2020</a:t>
            </a:r>
          </a:p>
        </p:txBody>
      </p:sp>
    </p:spTree>
    <p:extLst>
      <p:ext uri="{BB962C8B-B14F-4D97-AF65-F5344CB8AC3E}">
        <p14:creationId xmlns:p14="http://schemas.microsoft.com/office/powerpoint/2010/main" val="196754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a:xfrm>
            <a:off x="461328" y="656908"/>
            <a:ext cx="8229600" cy="523220"/>
          </a:xfrm>
        </p:spPr>
        <p:txBody>
          <a:bodyPr/>
          <a:lstStyle/>
          <a:p>
            <a:r>
              <a:rPr lang="en-US" sz="3400" noProof="1"/>
              <a:t>Western NY, Capital Region Fared Well</a:t>
            </a:r>
          </a:p>
        </p:txBody>
      </p:sp>
      <p:sp>
        <p:nvSpPr>
          <p:cNvPr id="89093" name="Text Box 5"/>
          <p:cNvSpPr txBox="1">
            <a:spLocks noChangeArrowheads="1"/>
          </p:cNvSpPr>
          <p:nvPr/>
        </p:nvSpPr>
        <p:spPr bwMode="gray">
          <a:xfrm>
            <a:off x="445337" y="5897449"/>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Johns Hopkins University, Moody’s Analytics</a:t>
            </a:r>
          </a:p>
        </p:txBody>
      </p:sp>
      <p:sp>
        <p:nvSpPr>
          <p:cNvPr id="89094" name="Text Box 6"/>
          <p:cNvSpPr txBox="1">
            <a:spLocks noChangeArrowheads="1"/>
          </p:cNvSpPr>
          <p:nvPr/>
        </p:nvSpPr>
        <p:spPr bwMode="gray">
          <a:xfrm>
            <a:off x="458788" y="1213963"/>
            <a:ext cx="8226425" cy="473075"/>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dirty="0">
                <a:solidFill>
                  <a:srgbClr val="000000"/>
                </a:solidFill>
                <a:latin typeface="Arial"/>
              </a:rPr>
              <a:t>COVID-19 cases per 1,000 residents as of 10/12/20, #</a:t>
            </a:r>
            <a:endParaRPr kumimoji="0" lang="en-US" sz="2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648999465"/>
              </p:ext>
            </p:extLst>
          </p:nvPr>
        </p:nvGraphicFramePr>
        <p:xfrm>
          <a:off x="445337" y="1400154"/>
          <a:ext cx="8297025" cy="449729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33D310B-925E-4193-97CB-6D0729CC28F3}"/>
              </a:ext>
            </a:extLst>
          </p:cNvPr>
          <p:cNvSpPr txBox="1"/>
          <p:nvPr/>
        </p:nvSpPr>
        <p:spPr>
          <a:xfrm>
            <a:off x="6205928" y="1746450"/>
            <a:ext cx="2215212" cy="1384995"/>
          </a:xfrm>
          <a:prstGeom prst="rect">
            <a:avLst/>
          </a:prstGeom>
          <a:solidFill>
            <a:srgbClr val="FFFFFF"/>
          </a:solidFill>
        </p:spPr>
        <p:txBody>
          <a:bodyPr wrap="square" lIns="0" tIns="0" rIns="0" bIns="0" rtlCol="0">
            <a:spAutoFit/>
          </a:bodyPr>
          <a:lstStyle/>
          <a:p>
            <a:r>
              <a:rPr lang="en-US" dirty="0">
                <a:solidFill>
                  <a:schemeClr val="bg2"/>
                </a:solidFill>
              </a:rPr>
              <a:t>Lowest totals among 100 most populous metro areas</a:t>
            </a:r>
          </a:p>
          <a:p>
            <a:endParaRPr lang="en-US" dirty="0">
              <a:solidFill>
                <a:schemeClr val="bg2"/>
              </a:solidFill>
            </a:endParaRPr>
          </a:p>
          <a:p>
            <a:r>
              <a:rPr lang="en-US" dirty="0">
                <a:solidFill>
                  <a:schemeClr val="bg2"/>
                </a:solidFill>
              </a:rPr>
              <a:t>U.S.=23.2</a:t>
            </a:r>
          </a:p>
        </p:txBody>
      </p:sp>
    </p:spTree>
    <p:extLst>
      <p:ext uri="{BB962C8B-B14F-4D97-AF65-F5344CB8AC3E}">
        <p14:creationId xmlns:p14="http://schemas.microsoft.com/office/powerpoint/2010/main" val="189560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1"/>
          <p:cNvSpPr txBox="1">
            <a:spLocks noChangeArrowheads="1"/>
          </p:cNvSpPr>
          <p:nvPr/>
        </p:nvSpPr>
        <p:spPr bwMode="gray">
          <a:xfrm>
            <a:off x="444500" y="1057274"/>
            <a:ext cx="8226425" cy="454025"/>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mn-cs"/>
              </a:rPr>
              <a:t>1-yr vs. 3-mo performance (3-mo</a:t>
            </a:r>
            <a:r>
              <a:rPr lang="en-US" sz="2200" dirty="0">
                <a:solidFill>
                  <a:srgbClr val="000000"/>
                </a:solidFill>
                <a:latin typeface="Arial" charset="0"/>
              </a:rPr>
              <a:t> </a:t>
            </a:r>
            <a:r>
              <a:rPr kumimoji="0" lang="en-US" sz="2200" b="0" i="0" u="none" strike="noStrike" kern="1200" cap="none" spc="0" normalizeH="0" baseline="0" noProof="0" dirty="0">
                <a:ln>
                  <a:noFill/>
                </a:ln>
                <a:solidFill>
                  <a:srgbClr val="000000"/>
                </a:solidFill>
                <a:effectLst/>
                <a:uLnTx/>
                <a:uFillTx/>
                <a:latin typeface="Arial" charset="0"/>
                <a:ea typeface="+mn-ea"/>
                <a:cs typeface="+mn-cs"/>
              </a:rPr>
              <a:t>MA)</a:t>
            </a:r>
          </a:p>
        </p:txBody>
      </p:sp>
      <p:graphicFrame>
        <p:nvGraphicFramePr>
          <p:cNvPr id="2" name="Object 16"/>
          <p:cNvGraphicFramePr>
            <a:graphicFrameLocks noChangeAspect="1"/>
          </p:cNvGraphicFramePr>
          <p:nvPr/>
        </p:nvGraphicFramePr>
        <p:xfrm>
          <a:off x="553719" y="1596135"/>
          <a:ext cx="8036560" cy="4086352"/>
        </p:xfrm>
        <a:graphic>
          <a:graphicData uri="http://schemas.openxmlformats.org/drawingml/2006/chart">
            <c:chart xmlns:c="http://schemas.openxmlformats.org/drawingml/2006/chart" xmlns:r="http://schemas.openxmlformats.org/officeDocument/2006/relationships" r:id="rId3"/>
          </a:graphicData>
        </a:graphic>
      </p:graphicFrame>
      <p:sp>
        <p:nvSpPr>
          <p:cNvPr id="101739" name="Text Box 363"/>
          <p:cNvSpPr txBox="1">
            <a:spLocks noChangeArrowheads="1"/>
          </p:cNvSpPr>
          <p:nvPr/>
        </p:nvSpPr>
        <p:spPr bwMode="auto">
          <a:xfrm>
            <a:off x="620713" y="1708150"/>
            <a:ext cx="1270000" cy="27463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Middle Atlantic</a:t>
            </a:r>
          </a:p>
        </p:txBody>
      </p:sp>
      <p:sp>
        <p:nvSpPr>
          <p:cNvPr id="101741" name="Text Box 365"/>
          <p:cNvSpPr txBox="1">
            <a:spLocks noChangeArrowheads="1"/>
          </p:cNvSpPr>
          <p:nvPr/>
        </p:nvSpPr>
        <p:spPr bwMode="auto">
          <a:xfrm>
            <a:off x="622300" y="1936750"/>
            <a:ext cx="1143000" cy="27463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New England</a:t>
            </a:r>
          </a:p>
        </p:txBody>
      </p:sp>
      <p:sp>
        <p:nvSpPr>
          <p:cNvPr id="101743" name="Text Box 367"/>
          <p:cNvSpPr txBox="1">
            <a:spLocks noChangeArrowheads="1"/>
          </p:cNvSpPr>
          <p:nvPr/>
        </p:nvSpPr>
        <p:spPr bwMode="auto">
          <a:xfrm>
            <a:off x="623888" y="2165350"/>
            <a:ext cx="1219200" cy="27463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South Atlantic</a:t>
            </a:r>
          </a:p>
        </p:txBody>
      </p:sp>
      <p:sp>
        <p:nvSpPr>
          <p:cNvPr id="19" name="Oval 362"/>
          <p:cNvSpPr>
            <a:spLocks noChangeArrowheads="1"/>
          </p:cNvSpPr>
          <p:nvPr/>
        </p:nvSpPr>
        <p:spPr bwMode="auto">
          <a:xfrm>
            <a:off x="457200" y="1781175"/>
            <a:ext cx="152400" cy="152400"/>
          </a:xfrm>
          <a:prstGeom prst="ellipse">
            <a:avLst/>
          </a:prstGeom>
          <a:solidFill>
            <a:srgbClr val="0028A0"/>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Oval 364"/>
          <p:cNvSpPr>
            <a:spLocks noChangeArrowheads="1"/>
          </p:cNvSpPr>
          <p:nvPr/>
        </p:nvSpPr>
        <p:spPr bwMode="auto">
          <a:xfrm>
            <a:off x="458788" y="2009775"/>
            <a:ext cx="152400" cy="152400"/>
          </a:xfrm>
          <a:prstGeom prst="ellipse">
            <a:avLst/>
          </a:prstGeom>
          <a:solidFill>
            <a:srgbClr val="78BE20"/>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Oval 366"/>
          <p:cNvSpPr>
            <a:spLocks noChangeArrowheads="1"/>
          </p:cNvSpPr>
          <p:nvPr/>
        </p:nvSpPr>
        <p:spPr bwMode="auto">
          <a:xfrm>
            <a:off x="460375" y="2238375"/>
            <a:ext cx="152400" cy="152400"/>
          </a:xfrm>
          <a:prstGeom prst="ellipse">
            <a:avLst/>
          </a:prstGeom>
          <a:solidFill>
            <a:srgbClr val="E35205"/>
          </a:solidFill>
          <a:ln w="3175">
            <a:solidFill>
              <a:schemeClr val="tx1"/>
            </a:solidFill>
            <a:round/>
            <a:headEnd/>
            <a:tailEnd/>
          </a:ln>
          <a:effectLst/>
          <a:scene3d>
            <a:camera prst="orthographicFront"/>
            <a:lightRig rig="threePt" dir="t"/>
          </a:scene3d>
          <a:sp3d>
            <a:bevelT w="86360" h="86360"/>
            <a:bevelB w="86360" h="86360"/>
          </a:sp3d>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85" y="2434514"/>
            <a:ext cx="2762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365"/>
          <p:cNvSpPr txBox="1">
            <a:spLocks noChangeArrowheads="1"/>
          </p:cNvSpPr>
          <p:nvPr/>
        </p:nvSpPr>
        <p:spPr bwMode="auto">
          <a:xfrm>
            <a:off x="635952" y="2424750"/>
            <a:ext cx="1167307" cy="276999"/>
          </a:xfrm>
          <a:prstGeom prst="rect">
            <a:avLst/>
          </a:prstGeom>
          <a:noFill/>
          <a:ln w="9525">
            <a:noFill/>
            <a:miter lim="800000"/>
            <a:headEnd/>
            <a:tailEnd/>
          </a:ln>
          <a:effectLst/>
        </p:spPr>
        <p:txBody>
          <a:bodyPr wrap="none">
            <a:spAutoFit/>
          </a:bodyPr>
          <a:lstStyle>
            <a:defPPr>
              <a:defRPr lang="en-US"/>
            </a:defPPr>
            <a:lvl1pPr algn="ctr" rtl="0" fontAlgn="base">
              <a:spcBef>
                <a:spcPct val="50000"/>
              </a:spcBef>
              <a:spcAft>
                <a:spcPct val="0"/>
              </a:spcAft>
              <a:defRPr kern="1200">
                <a:solidFill>
                  <a:schemeClr val="tx1"/>
                </a:solidFill>
                <a:latin typeface="Arial" charset="0"/>
                <a:ea typeface="+mn-ea"/>
                <a:cs typeface="+mn-cs"/>
              </a:defRPr>
            </a:lvl1pPr>
            <a:lvl2pPr marL="457200" algn="ctr" rtl="0" fontAlgn="base">
              <a:spcBef>
                <a:spcPct val="50000"/>
              </a:spcBef>
              <a:spcAft>
                <a:spcPct val="0"/>
              </a:spcAft>
              <a:defRPr kern="1200">
                <a:solidFill>
                  <a:schemeClr val="tx1"/>
                </a:solidFill>
                <a:latin typeface="Arial" charset="0"/>
                <a:ea typeface="+mn-ea"/>
                <a:cs typeface="+mn-cs"/>
              </a:defRPr>
            </a:lvl2pPr>
            <a:lvl3pPr marL="914400" algn="ctr" rtl="0" fontAlgn="base">
              <a:spcBef>
                <a:spcPct val="50000"/>
              </a:spcBef>
              <a:spcAft>
                <a:spcPct val="0"/>
              </a:spcAft>
              <a:defRPr kern="1200">
                <a:solidFill>
                  <a:schemeClr val="tx1"/>
                </a:solidFill>
                <a:latin typeface="Arial" charset="0"/>
                <a:ea typeface="+mn-ea"/>
                <a:cs typeface="+mn-cs"/>
              </a:defRPr>
            </a:lvl3pPr>
            <a:lvl4pPr marL="1371600" algn="ctr" rtl="0" fontAlgn="base">
              <a:spcBef>
                <a:spcPct val="50000"/>
              </a:spcBef>
              <a:spcAft>
                <a:spcPct val="0"/>
              </a:spcAft>
              <a:defRPr kern="1200">
                <a:solidFill>
                  <a:schemeClr val="tx1"/>
                </a:solidFill>
                <a:latin typeface="Arial" charset="0"/>
                <a:ea typeface="+mn-ea"/>
                <a:cs typeface="+mn-cs"/>
              </a:defRPr>
            </a:lvl4pPr>
            <a:lvl5pPr marL="1828800" algn="ctr"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United States</a:t>
            </a:r>
          </a:p>
        </p:txBody>
      </p:sp>
      <p:sp>
        <p:nvSpPr>
          <p:cNvPr id="13" name="Text Box 11"/>
          <p:cNvSpPr txBox="1">
            <a:spLocks noChangeArrowheads="1"/>
          </p:cNvSpPr>
          <p:nvPr/>
        </p:nvSpPr>
        <p:spPr bwMode="gray">
          <a:xfrm>
            <a:off x="44450" y="1435100"/>
            <a:ext cx="1828800" cy="336550"/>
          </a:xfrm>
          <a:prstGeom prst="rect">
            <a:avLst/>
          </a:prstGeom>
          <a:noFill/>
          <a:ln w="9525" algn="ctr">
            <a:noFill/>
            <a:miter lim="800000"/>
            <a:headEnd/>
            <a:tailEnd type="none" w="med" len="lg"/>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Improving</a:t>
            </a:r>
          </a:p>
        </p:txBody>
      </p:sp>
      <p:sp>
        <p:nvSpPr>
          <p:cNvPr id="14" name="Text Box 12"/>
          <p:cNvSpPr txBox="1">
            <a:spLocks noChangeArrowheads="1"/>
          </p:cNvSpPr>
          <p:nvPr/>
        </p:nvSpPr>
        <p:spPr bwMode="gray">
          <a:xfrm>
            <a:off x="7243763" y="1422400"/>
            <a:ext cx="1828800" cy="336550"/>
          </a:xfrm>
          <a:prstGeom prst="rect">
            <a:avLst/>
          </a:prstGeom>
          <a:noFill/>
          <a:ln w="9525" algn="ctr">
            <a:noFill/>
            <a:miter lim="800000"/>
            <a:headEnd/>
            <a:tailEnd type="none" w="med" len="lg"/>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Expanding</a:t>
            </a:r>
          </a:p>
        </p:txBody>
      </p:sp>
      <p:sp>
        <p:nvSpPr>
          <p:cNvPr id="17" name="Text Box 9"/>
          <p:cNvSpPr txBox="1">
            <a:spLocks noChangeArrowheads="1"/>
          </p:cNvSpPr>
          <p:nvPr/>
        </p:nvSpPr>
        <p:spPr bwMode="gray">
          <a:xfrm>
            <a:off x="123825" y="5440680"/>
            <a:ext cx="1828800" cy="336550"/>
          </a:xfrm>
          <a:prstGeom prst="rect">
            <a:avLst/>
          </a:prstGeom>
          <a:noFill/>
          <a:ln w="9525" algn="ctr">
            <a:noFill/>
            <a:miter lim="800000"/>
            <a:headEnd/>
            <a:tailEnd type="none" w="med" len="lg"/>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Contracting</a:t>
            </a:r>
          </a:p>
        </p:txBody>
      </p:sp>
      <p:sp>
        <p:nvSpPr>
          <p:cNvPr id="18" name="Text Box 10"/>
          <p:cNvSpPr txBox="1">
            <a:spLocks noChangeArrowheads="1"/>
          </p:cNvSpPr>
          <p:nvPr/>
        </p:nvSpPr>
        <p:spPr bwMode="gray">
          <a:xfrm>
            <a:off x="7521575" y="5440680"/>
            <a:ext cx="1524000" cy="336550"/>
          </a:xfrm>
          <a:prstGeom prst="rect">
            <a:avLst/>
          </a:prstGeom>
          <a:noFill/>
          <a:ln w="9525" algn="ctr">
            <a:noFill/>
            <a:miter lim="800000"/>
            <a:headEnd/>
            <a:tailEnd type="none" w="med" len="lg"/>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Slipping</a:t>
            </a:r>
          </a:p>
        </p:txBody>
      </p:sp>
      <p:sp>
        <p:nvSpPr>
          <p:cNvPr id="24" name="Text Box 14"/>
          <p:cNvSpPr txBox="1">
            <a:spLocks noChangeArrowheads="1"/>
          </p:cNvSpPr>
          <p:nvPr/>
        </p:nvSpPr>
        <p:spPr bwMode="gray">
          <a:xfrm>
            <a:off x="3262312" y="5647660"/>
            <a:ext cx="2590800" cy="336550"/>
          </a:xfrm>
          <a:prstGeom prst="rect">
            <a:avLst/>
          </a:prstGeom>
          <a:noFill/>
          <a:ln w="9525" algn="ctr">
            <a:noFill/>
            <a:miter lim="800000"/>
            <a:headEnd/>
            <a:tailEnd type="none" w="med" len="lg"/>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 change yr ago</a:t>
            </a:r>
          </a:p>
        </p:txBody>
      </p:sp>
      <p:sp>
        <p:nvSpPr>
          <p:cNvPr id="25" name="Text Box 16"/>
          <p:cNvSpPr txBox="1">
            <a:spLocks noChangeArrowheads="1"/>
          </p:cNvSpPr>
          <p:nvPr/>
        </p:nvSpPr>
        <p:spPr bwMode="gray">
          <a:xfrm>
            <a:off x="457200" y="5961888"/>
            <a:ext cx="8305800" cy="182562"/>
          </a:xfrm>
          <a:prstGeom prst="rect">
            <a:avLst/>
          </a:prstGeom>
          <a:noFill/>
          <a:ln w="9525">
            <a:noFill/>
            <a:miter lim="800000"/>
            <a:headEnd/>
            <a:tailEnd/>
          </a:ln>
          <a:effectLst/>
        </p:spPr>
        <p:txBody>
          <a:bodyPr lIns="0" tIns="0" rIns="0" bIns="0" anchor="b">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Note: Size reflects relative total employment</a:t>
            </a:r>
          </a:p>
        </p:txBody>
      </p:sp>
      <p:sp>
        <p:nvSpPr>
          <p:cNvPr id="26" name="Text Box 12"/>
          <p:cNvSpPr txBox="1">
            <a:spLocks noChangeArrowheads="1"/>
          </p:cNvSpPr>
          <p:nvPr/>
        </p:nvSpPr>
        <p:spPr bwMode="gray">
          <a:xfrm rot="10800000">
            <a:off x="337459" y="2708443"/>
            <a:ext cx="428625" cy="2819400"/>
          </a:xfrm>
          <a:prstGeom prst="rect">
            <a:avLst/>
          </a:prstGeom>
          <a:noFill/>
          <a:ln w="9525" algn="ctr">
            <a:noFill/>
            <a:miter lim="800000"/>
            <a:headEnd/>
            <a:tailEnd type="none" w="med" len="lg"/>
          </a:ln>
          <a:effectLst/>
        </p:spPr>
        <p:txBody>
          <a:bodyPr vert="eaVert">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Annualized 3-mo % change</a:t>
            </a:r>
          </a:p>
        </p:txBody>
      </p:sp>
      <p:sp>
        <p:nvSpPr>
          <p:cNvPr id="4" name="Start Date Label">
            <a:extLst>
              <a:ext uri="{FF2B5EF4-FFF2-40B4-BE49-F238E27FC236}">
                <a16:creationId xmlns:a16="http://schemas.microsoft.com/office/drawing/2014/main" id="{BC0E131D-102D-4B6A-A8FB-DE7612650470}"/>
              </a:ext>
            </a:extLst>
          </p:cNvPr>
          <p:cNvSpPr txBox="1"/>
          <p:nvPr/>
        </p:nvSpPr>
        <p:spPr>
          <a:xfrm>
            <a:off x="7390193" y="1014984"/>
            <a:ext cx="1378903" cy="430887"/>
          </a:xfrm>
          <a:prstGeom prst="rect">
            <a:avLst/>
          </a:prstGeom>
          <a:noFill/>
        </p:spPr>
        <p:txBody>
          <a:bodyPr vert="horz" wrap="none" rtlCol="0">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Feb 2020</a:t>
            </a:r>
          </a:p>
        </p:txBody>
      </p:sp>
      <p:sp>
        <p:nvSpPr>
          <p:cNvPr id="6" name="New York_InitialBubble">
            <a:extLst>
              <a:ext uri="{FF2B5EF4-FFF2-40B4-BE49-F238E27FC236}">
                <a16:creationId xmlns:a16="http://schemas.microsoft.com/office/drawing/2014/main" id="{2D5AD0A3-E4F0-4111-8E47-E2F71B153868}"/>
              </a:ext>
            </a:extLst>
          </p:cNvPr>
          <p:cNvSpPr/>
          <p:nvPr/>
        </p:nvSpPr>
        <p:spPr bwMode="auto">
          <a:xfrm>
            <a:off x="7050231" y="3741931"/>
            <a:ext cx="565007" cy="565007"/>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282504" h="282504"/>
            <a:bevelB w="282504" h="282504"/>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New York_InitialLabel">
            <a:extLst>
              <a:ext uri="{FF2B5EF4-FFF2-40B4-BE49-F238E27FC236}">
                <a16:creationId xmlns:a16="http://schemas.microsoft.com/office/drawing/2014/main" id="{C630BB85-2B1C-47E0-B374-CC40DCBE4CD4}"/>
              </a:ext>
            </a:extLst>
          </p:cNvPr>
          <p:cNvSpPr txBox="1"/>
          <p:nvPr/>
        </p:nvSpPr>
        <p:spPr>
          <a:xfrm>
            <a:off x="6931600" y="4811364"/>
            <a:ext cx="871008"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New York</a:t>
            </a:r>
          </a:p>
        </p:txBody>
      </p:sp>
      <p:sp>
        <p:nvSpPr>
          <p:cNvPr id="8" name="Pennsylvania_InitialBubble">
            <a:extLst>
              <a:ext uri="{FF2B5EF4-FFF2-40B4-BE49-F238E27FC236}">
                <a16:creationId xmlns:a16="http://schemas.microsoft.com/office/drawing/2014/main" id="{79658CDB-1A58-49D6-96F2-3F7541E07487}"/>
              </a:ext>
            </a:extLst>
          </p:cNvPr>
          <p:cNvSpPr/>
          <p:nvPr/>
        </p:nvSpPr>
        <p:spPr bwMode="auto">
          <a:xfrm>
            <a:off x="7113811" y="3763330"/>
            <a:ext cx="455319" cy="455320"/>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227660" h="227660"/>
            <a:bevelB w="227660" h="227660"/>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Pennsylvania_InitialLabel">
            <a:extLst>
              <a:ext uri="{FF2B5EF4-FFF2-40B4-BE49-F238E27FC236}">
                <a16:creationId xmlns:a16="http://schemas.microsoft.com/office/drawing/2014/main" id="{D031ABBF-2A7F-4B50-A0EE-749984862B58}"/>
              </a:ext>
            </a:extLst>
          </p:cNvPr>
          <p:cNvSpPr txBox="1"/>
          <p:nvPr/>
        </p:nvSpPr>
        <p:spPr>
          <a:xfrm>
            <a:off x="7944302" y="3829903"/>
            <a:ext cx="1167307"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Pennsylvania</a:t>
            </a:r>
          </a:p>
        </p:txBody>
      </p:sp>
      <p:sp>
        <p:nvSpPr>
          <p:cNvPr id="10" name="New Jersey_InitialBubble">
            <a:extLst>
              <a:ext uri="{FF2B5EF4-FFF2-40B4-BE49-F238E27FC236}">
                <a16:creationId xmlns:a16="http://schemas.microsoft.com/office/drawing/2014/main" id="{970DC4AF-964A-41AB-8F83-D765916DF500}"/>
              </a:ext>
            </a:extLst>
          </p:cNvPr>
          <p:cNvSpPr/>
          <p:nvPr/>
        </p:nvSpPr>
        <p:spPr bwMode="auto">
          <a:xfrm>
            <a:off x="7367104" y="3545619"/>
            <a:ext cx="376758" cy="376759"/>
          </a:xfrm>
          <a:prstGeom prst="ellipse">
            <a:avLst/>
          </a:prstGeom>
          <a:solidFill>
            <a:srgbClr val="0028A0"/>
          </a:solidFill>
          <a:ln w="9525" cap="flat" cmpd="sng" algn="ctr">
            <a:solidFill>
              <a:schemeClr val="tx1"/>
            </a:solidFill>
            <a:prstDash val="solid"/>
            <a:round/>
            <a:headEnd type="none" w="med" len="med"/>
            <a:tailEnd type="none" w="med" len="med"/>
          </a:ln>
          <a:effectLst/>
          <a:scene3d>
            <a:camera prst="orthographicFront"/>
            <a:lightRig rig="threePt" dir="t"/>
          </a:scene3d>
          <a:sp3d>
            <a:bevelT w="188379" h="188379"/>
            <a:bevelB w="188379" h="188379"/>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New Jersey_InitialLabel">
            <a:extLst>
              <a:ext uri="{FF2B5EF4-FFF2-40B4-BE49-F238E27FC236}">
                <a16:creationId xmlns:a16="http://schemas.microsoft.com/office/drawing/2014/main" id="{5EF91008-7E5E-4942-9257-D7F062F874DC}"/>
              </a:ext>
            </a:extLst>
          </p:cNvPr>
          <p:cNvSpPr txBox="1"/>
          <p:nvPr/>
        </p:nvSpPr>
        <p:spPr>
          <a:xfrm>
            <a:off x="7986127" y="3313280"/>
            <a:ext cx="1027845"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New Jersey</a:t>
            </a:r>
          </a:p>
        </p:txBody>
      </p:sp>
      <p:sp>
        <p:nvSpPr>
          <p:cNvPr id="12" name="Massachusetts_InitialBubble">
            <a:extLst>
              <a:ext uri="{FF2B5EF4-FFF2-40B4-BE49-F238E27FC236}">
                <a16:creationId xmlns:a16="http://schemas.microsoft.com/office/drawing/2014/main" id="{C8E13F1C-AD15-4438-B9D5-46133BAD5483}"/>
              </a:ext>
            </a:extLst>
          </p:cNvPr>
          <p:cNvSpPr/>
          <p:nvPr/>
        </p:nvSpPr>
        <p:spPr bwMode="auto">
          <a:xfrm>
            <a:off x="7140322" y="3801966"/>
            <a:ext cx="349884" cy="349885"/>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74942" h="174942"/>
            <a:bevelB w="174942" h="174942"/>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 name="Massachusetts_InitialLabel">
            <a:extLst>
              <a:ext uri="{FF2B5EF4-FFF2-40B4-BE49-F238E27FC236}">
                <a16:creationId xmlns:a16="http://schemas.microsoft.com/office/drawing/2014/main" id="{BBDF17F8-E43B-4CC3-A3B3-6AEE12841F2F}"/>
              </a:ext>
            </a:extLst>
          </p:cNvPr>
          <p:cNvSpPr txBox="1"/>
          <p:nvPr/>
        </p:nvSpPr>
        <p:spPr>
          <a:xfrm>
            <a:off x="5180241" y="3613931"/>
            <a:ext cx="1284326"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Massachusetts</a:t>
            </a:r>
          </a:p>
        </p:txBody>
      </p:sp>
      <p:sp>
        <p:nvSpPr>
          <p:cNvPr id="28" name="Maryland_InitialBubble">
            <a:extLst>
              <a:ext uri="{FF2B5EF4-FFF2-40B4-BE49-F238E27FC236}">
                <a16:creationId xmlns:a16="http://schemas.microsoft.com/office/drawing/2014/main" id="{5FE27A5D-97B0-4D24-980D-CC5B76416D4A}"/>
              </a:ext>
            </a:extLst>
          </p:cNvPr>
          <p:cNvSpPr/>
          <p:nvPr/>
        </p:nvSpPr>
        <p:spPr bwMode="auto">
          <a:xfrm>
            <a:off x="7251789" y="3418623"/>
            <a:ext cx="310390" cy="310390"/>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155195" h="155195"/>
            <a:bevelB w="155195" h="155195"/>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 name="Maryland_InitialLabel">
            <a:extLst>
              <a:ext uri="{FF2B5EF4-FFF2-40B4-BE49-F238E27FC236}">
                <a16:creationId xmlns:a16="http://schemas.microsoft.com/office/drawing/2014/main" id="{BCBCC6BD-DBB4-4B7C-B425-B0F9430AFB93}"/>
              </a:ext>
            </a:extLst>
          </p:cNvPr>
          <p:cNvSpPr txBox="1"/>
          <p:nvPr/>
        </p:nvSpPr>
        <p:spPr>
          <a:xfrm>
            <a:off x="7298632" y="2966287"/>
            <a:ext cx="859531"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Maryland</a:t>
            </a:r>
          </a:p>
        </p:txBody>
      </p:sp>
      <p:sp>
        <p:nvSpPr>
          <p:cNvPr id="30" name="Connecticut_InitialBubble">
            <a:extLst>
              <a:ext uri="{FF2B5EF4-FFF2-40B4-BE49-F238E27FC236}">
                <a16:creationId xmlns:a16="http://schemas.microsoft.com/office/drawing/2014/main" id="{C520B2F9-3154-496B-90B7-05B1E50F626A}"/>
              </a:ext>
            </a:extLst>
          </p:cNvPr>
          <p:cNvSpPr/>
          <p:nvPr/>
        </p:nvSpPr>
        <p:spPr bwMode="auto">
          <a:xfrm>
            <a:off x="7046111" y="3794646"/>
            <a:ext cx="241309" cy="241310"/>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120655" h="120655"/>
            <a:bevelB w="120655" h="120655"/>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 name="Connecticut_InitialLabel">
            <a:extLst>
              <a:ext uri="{FF2B5EF4-FFF2-40B4-BE49-F238E27FC236}">
                <a16:creationId xmlns:a16="http://schemas.microsoft.com/office/drawing/2014/main" id="{937D1C04-0811-468B-875D-3C0F5CC62743}"/>
              </a:ext>
            </a:extLst>
          </p:cNvPr>
          <p:cNvSpPr txBox="1"/>
          <p:nvPr/>
        </p:nvSpPr>
        <p:spPr>
          <a:xfrm>
            <a:off x="5268987" y="3262953"/>
            <a:ext cx="1074333"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Connecticut</a:t>
            </a:r>
          </a:p>
        </p:txBody>
      </p:sp>
      <p:sp>
        <p:nvSpPr>
          <p:cNvPr id="101728" name="District Of Columbia_InitialBubble">
            <a:extLst>
              <a:ext uri="{FF2B5EF4-FFF2-40B4-BE49-F238E27FC236}">
                <a16:creationId xmlns:a16="http://schemas.microsoft.com/office/drawing/2014/main" id="{E8389310-ECEF-41FF-A507-05D6A2C0F550}"/>
              </a:ext>
            </a:extLst>
          </p:cNvPr>
          <p:cNvSpPr/>
          <p:nvPr/>
        </p:nvSpPr>
        <p:spPr bwMode="auto">
          <a:xfrm>
            <a:off x="7345562" y="3939415"/>
            <a:ext cx="166520" cy="166519"/>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83260" h="83260"/>
            <a:bevelB w="83260" h="83260"/>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1729" name="District Of Columbia_InitialLabel">
            <a:extLst>
              <a:ext uri="{FF2B5EF4-FFF2-40B4-BE49-F238E27FC236}">
                <a16:creationId xmlns:a16="http://schemas.microsoft.com/office/drawing/2014/main" id="{FF124E7B-6095-4A48-92C6-C9C17BCBB32D}"/>
              </a:ext>
            </a:extLst>
          </p:cNvPr>
          <p:cNvSpPr txBox="1"/>
          <p:nvPr/>
        </p:nvSpPr>
        <p:spPr>
          <a:xfrm>
            <a:off x="7333367" y="4571183"/>
            <a:ext cx="1648208"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District of Columbia</a:t>
            </a:r>
          </a:p>
        </p:txBody>
      </p:sp>
      <p:sp>
        <p:nvSpPr>
          <p:cNvPr id="101730" name="New Hampshire_InitialBubble">
            <a:extLst>
              <a:ext uri="{FF2B5EF4-FFF2-40B4-BE49-F238E27FC236}">
                <a16:creationId xmlns:a16="http://schemas.microsoft.com/office/drawing/2014/main" id="{AB9041F8-B672-4BDC-9420-76E8A8FA67EA}"/>
              </a:ext>
            </a:extLst>
          </p:cNvPr>
          <p:cNvSpPr/>
          <p:nvPr/>
        </p:nvSpPr>
        <p:spPr bwMode="auto">
          <a:xfrm>
            <a:off x="7273685" y="3572987"/>
            <a:ext cx="153042" cy="153042"/>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76521" h="76521"/>
            <a:bevelB w="76521" h="76521"/>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1731" name="New Hampshire_InitialLabel">
            <a:extLst>
              <a:ext uri="{FF2B5EF4-FFF2-40B4-BE49-F238E27FC236}">
                <a16:creationId xmlns:a16="http://schemas.microsoft.com/office/drawing/2014/main" id="{144E901A-09D7-4A32-83DF-06E3A9652A6D}"/>
              </a:ext>
            </a:extLst>
          </p:cNvPr>
          <p:cNvSpPr txBox="1"/>
          <p:nvPr/>
        </p:nvSpPr>
        <p:spPr>
          <a:xfrm>
            <a:off x="7155921" y="2659566"/>
            <a:ext cx="1337226"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New Hampshire</a:t>
            </a:r>
          </a:p>
        </p:txBody>
      </p:sp>
      <p:sp>
        <p:nvSpPr>
          <p:cNvPr id="101732" name="Maine_InitialBubble">
            <a:extLst>
              <a:ext uri="{FF2B5EF4-FFF2-40B4-BE49-F238E27FC236}">
                <a16:creationId xmlns:a16="http://schemas.microsoft.com/office/drawing/2014/main" id="{441EE050-2E9C-447E-8345-952043189B8E}"/>
              </a:ext>
            </a:extLst>
          </p:cNvPr>
          <p:cNvSpPr/>
          <p:nvPr/>
        </p:nvSpPr>
        <p:spPr bwMode="auto">
          <a:xfrm>
            <a:off x="7145604" y="4023030"/>
            <a:ext cx="147146" cy="147146"/>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73573" h="73573"/>
            <a:bevelB w="73573" h="73573"/>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1733" name="Maine_InitialLabel">
            <a:extLst>
              <a:ext uri="{FF2B5EF4-FFF2-40B4-BE49-F238E27FC236}">
                <a16:creationId xmlns:a16="http://schemas.microsoft.com/office/drawing/2014/main" id="{59C31BBE-323A-401B-99A7-075CE23F507A}"/>
              </a:ext>
            </a:extLst>
          </p:cNvPr>
          <p:cNvSpPr txBox="1"/>
          <p:nvPr/>
        </p:nvSpPr>
        <p:spPr>
          <a:xfrm>
            <a:off x="5626167" y="3852494"/>
            <a:ext cx="620683"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Maine</a:t>
            </a:r>
          </a:p>
        </p:txBody>
      </p:sp>
      <p:sp>
        <p:nvSpPr>
          <p:cNvPr id="101734" name="Rhode Island_InitialBubble">
            <a:extLst>
              <a:ext uri="{FF2B5EF4-FFF2-40B4-BE49-F238E27FC236}">
                <a16:creationId xmlns:a16="http://schemas.microsoft.com/office/drawing/2014/main" id="{FCE110D6-53C1-4654-9E88-47FF329DE4E3}"/>
              </a:ext>
            </a:extLst>
          </p:cNvPr>
          <p:cNvSpPr/>
          <p:nvPr/>
        </p:nvSpPr>
        <p:spPr bwMode="auto">
          <a:xfrm>
            <a:off x="7249414" y="3726235"/>
            <a:ext cx="131701" cy="131701"/>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65851" h="65851"/>
            <a:bevelB w="65851" h="65851"/>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1735" name="Rhode Island_InitialLabel">
            <a:extLst>
              <a:ext uri="{FF2B5EF4-FFF2-40B4-BE49-F238E27FC236}">
                <a16:creationId xmlns:a16="http://schemas.microsoft.com/office/drawing/2014/main" id="{9F8D12FE-D924-4DB0-9800-DB7701944552}"/>
              </a:ext>
            </a:extLst>
          </p:cNvPr>
          <p:cNvSpPr txBox="1"/>
          <p:nvPr/>
        </p:nvSpPr>
        <p:spPr>
          <a:xfrm>
            <a:off x="6985739" y="2307946"/>
            <a:ext cx="1152880"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Rhode Island</a:t>
            </a:r>
          </a:p>
        </p:txBody>
      </p:sp>
      <p:sp>
        <p:nvSpPr>
          <p:cNvPr id="101736" name="Delaware_InitialBubble">
            <a:extLst>
              <a:ext uri="{FF2B5EF4-FFF2-40B4-BE49-F238E27FC236}">
                <a16:creationId xmlns:a16="http://schemas.microsoft.com/office/drawing/2014/main" id="{8FE5725F-2B2E-40C9-BEA6-732F03142708}"/>
              </a:ext>
            </a:extLst>
          </p:cNvPr>
          <p:cNvSpPr/>
          <p:nvPr/>
        </p:nvSpPr>
        <p:spPr bwMode="auto">
          <a:xfrm>
            <a:off x="7387672" y="3722056"/>
            <a:ext cx="125976" cy="125977"/>
          </a:xfrm>
          <a:prstGeom prst="ellipse">
            <a:avLst/>
          </a:prstGeom>
          <a:solidFill>
            <a:srgbClr val="E35205"/>
          </a:solidFill>
          <a:ln w="9525" cap="flat" cmpd="sng" algn="ctr">
            <a:solidFill>
              <a:schemeClr val="tx1"/>
            </a:solidFill>
            <a:prstDash val="solid"/>
            <a:round/>
            <a:headEnd type="none" w="med" len="med"/>
            <a:tailEnd type="none" w="med" len="med"/>
          </a:ln>
          <a:effectLst/>
          <a:scene3d>
            <a:camera prst="orthographicFront"/>
            <a:lightRig rig="threePt" dir="t"/>
          </a:scene3d>
          <a:sp3d>
            <a:bevelT w="62989" h="62989"/>
            <a:bevelB w="62989" h="62989"/>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1737" name="Delaware_InitialLabel">
            <a:extLst>
              <a:ext uri="{FF2B5EF4-FFF2-40B4-BE49-F238E27FC236}">
                <a16:creationId xmlns:a16="http://schemas.microsoft.com/office/drawing/2014/main" id="{BAE4787B-0E04-46E0-B347-34B7BB151EC1}"/>
              </a:ext>
            </a:extLst>
          </p:cNvPr>
          <p:cNvSpPr txBox="1"/>
          <p:nvPr/>
        </p:nvSpPr>
        <p:spPr>
          <a:xfrm>
            <a:off x="7699587" y="3115607"/>
            <a:ext cx="857927"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Delaware</a:t>
            </a:r>
          </a:p>
        </p:txBody>
      </p:sp>
      <p:sp>
        <p:nvSpPr>
          <p:cNvPr id="101738" name="Vermont_InitialBubble">
            <a:extLst>
              <a:ext uri="{FF2B5EF4-FFF2-40B4-BE49-F238E27FC236}">
                <a16:creationId xmlns:a16="http://schemas.microsoft.com/office/drawing/2014/main" id="{20510745-98C1-4F35-B2A1-35A9DEE63060}"/>
              </a:ext>
            </a:extLst>
          </p:cNvPr>
          <p:cNvSpPr/>
          <p:nvPr/>
        </p:nvSpPr>
        <p:spPr bwMode="auto">
          <a:xfrm>
            <a:off x="6687503" y="4395649"/>
            <a:ext cx="102476" cy="102476"/>
          </a:xfrm>
          <a:prstGeom prst="ellipse">
            <a:avLst/>
          </a:prstGeom>
          <a:solidFill>
            <a:srgbClr val="78BE20"/>
          </a:solidFill>
          <a:ln w="9525" cap="flat" cmpd="sng" algn="ctr">
            <a:solidFill>
              <a:schemeClr val="tx1"/>
            </a:solidFill>
            <a:prstDash val="solid"/>
            <a:round/>
            <a:headEnd type="none" w="med" len="med"/>
            <a:tailEnd type="none" w="med" len="med"/>
          </a:ln>
          <a:effectLst/>
          <a:scene3d>
            <a:camera prst="orthographicFront"/>
            <a:lightRig rig="threePt" dir="t"/>
          </a:scene3d>
          <a:sp3d>
            <a:bevelT w="51238" h="51238"/>
            <a:bevelB w="51238" h="51238"/>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1740" name="Vermont_InitialLabel">
            <a:extLst>
              <a:ext uri="{FF2B5EF4-FFF2-40B4-BE49-F238E27FC236}">
                <a16:creationId xmlns:a16="http://schemas.microsoft.com/office/drawing/2014/main" id="{B187EAA0-FA1F-4541-B9ED-C776FAB7FCE3}"/>
              </a:ext>
            </a:extLst>
          </p:cNvPr>
          <p:cNvSpPr txBox="1"/>
          <p:nvPr/>
        </p:nvSpPr>
        <p:spPr>
          <a:xfrm>
            <a:off x="5774213" y="4726050"/>
            <a:ext cx="799771" cy="276999"/>
          </a:xfrm>
          <a:prstGeom prst="rect">
            <a:avLst/>
          </a:prstGeom>
          <a:noFill/>
        </p:spPr>
        <p:txBody>
          <a:bodyPr vert="horz"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Vermont</a:t>
            </a:r>
          </a:p>
        </p:txBody>
      </p:sp>
      <p:sp>
        <p:nvSpPr>
          <p:cNvPr id="101742" name="U.S._InitialBubble">
            <a:extLst>
              <a:ext uri="{FF2B5EF4-FFF2-40B4-BE49-F238E27FC236}">
                <a16:creationId xmlns:a16="http://schemas.microsoft.com/office/drawing/2014/main" id="{43825D0B-743A-4236-82B0-A0957E1D7974}"/>
              </a:ext>
            </a:extLst>
          </p:cNvPr>
          <p:cNvSpPr/>
          <p:nvPr/>
        </p:nvSpPr>
        <p:spPr bwMode="auto">
          <a:xfrm>
            <a:off x="7460628" y="3722335"/>
            <a:ext cx="312002" cy="312002"/>
          </a:xfrm>
          <a:prstGeom prst="star5">
            <a:avLst/>
          </a:prstGeom>
          <a:solidFill>
            <a:srgbClr val="FFC832"/>
          </a:solidFill>
          <a:ln w="9525" cap="flat" cmpd="sng" algn="ctr">
            <a:solidFill>
              <a:schemeClr val="tx1"/>
            </a:solidFill>
            <a:prstDash val="solid"/>
            <a:round/>
            <a:headEnd type="none" w="med" len="med"/>
            <a:tailEnd type="none" w="med" len="med"/>
          </a:ln>
          <a:effectLst/>
          <a:scene3d>
            <a:camera prst="orthographicFront"/>
            <a:lightRig rig="threePt" dir="t"/>
          </a:scene3d>
          <a:sp3d>
            <a:bevelT w="156001" h="156001"/>
            <a:bevelB w="156001" h="156001"/>
          </a:sp3d>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01745" name="Straight Connector 101744">
            <a:extLst>
              <a:ext uri="{FF2B5EF4-FFF2-40B4-BE49-F238E27FC236}">
                <a16:creationId xmlns:a16="http://schemas.microsoft.com/office/drawing/2014/main" id="{AEBD7EA1-C67C-428E-9419-26E401F86520}"/>
              </a:ext>
            </a:extLst>
          </p:cNvPr>
          <p:cNvCxnSpPr>
            <a:cxnSpLocks/>
          </p:cNvCxnSpPr>
          <p:nvPr/>
        </p:nvCxnSpPr>
        <p:spPr bwMode="auto">
          <a:xfrm>
            <a:off x="7332735" y="4024434"/>
            <a:ext cx="0" cy="845389"/>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46" name="Straight Connector 101745">
            <a:extLst>
              <a:ext uri="{FF2B5EF4-FFF2-40B4-BE49-F238E27FC236}">
                <a16:creationId xmlns:a16="http://schemas.microsoft.com/office/drawing/2014/main" id="{E1DAAA4E-6C5D-4C67-988B-A1D256E6CE21}"/>
              </a:ext>
            </a:extLst>
          </p:cNvPr>
          <p:cNvCxnSpPr>
            <a:cxnSpLocks/>
          </p:cNvCxnSpPr>
          <p:nvPr/>
        </p:nvCxnSpPr>
        <p:spPr bwMode="auto">
          <a:xfrm flipV="1">
            <a:off x="7341470" y="3961475"/>
            <a:ext cx="691492" cy="29516"/>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47" name="Straight Connector 101746">
            <a:extLst>
              <a:ext uri="{FF2B5EF4-FFF2-40B4-BE49-F238E27FC236}">
                <a16:creationId xmlns:a16="http://schemas.microsoft.com/office/drawing/2014/main" id="{3E649C7D-41D0-4CE3-B14D-A4E81CA6C2D6}"/>
              </a:ext>
            </a:extLst>
          </p:cNvPr>
          <p:cNvCxnSpPr>
            <a:cxnSpLocks/>
          </p:cNvCxnSpPr>
          <p:nvPr/>
        </p:nvCxnSpPr>
        <p:spPr bwMode="auto">
          <a:xfrm flipV="1">
            <a:off x="7555483" y="3523149"/>
            <a:ext cx="511216" cy="210849"/>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48" name="Straight Connector 101747">
            <a:extLst>
              <a:ext uri="{FF2B5EF4-FFF2-40B4-BE49-F238E27FC236}">
                <a16:creationId xmlns:a16="http://schemas.microsoft.com/office/drawing/2014/main" id="{DCE45198-7FCE-4C17-8C6C-E10302F66A84}"/>
              </a:ext>
            </a:extLst>
          </p:cNvPr>
          <p:cNvCxnSpPr>
            <a:cxnSpLocks/>
          </p:cNvCxnSpPr>
          <p:nvPr/>
        </p:nvCxnSpPr>
        <p:spPr bwMode="auto">
          <a:xfrm flipH="1" flipV="1">
            <a:off x="6355918" y="3753899"/>
            <a:ext cx="959347" cy="223010"/>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49" name="Straight Connector 101748">
            <a:extLst>
              <a:ext uri="{FF2B5EF4-FFF2-40B4-BE49-F238E27FC236}">
                <a16:creationId xmlns:a16="http://schemas.microsoft.com/office/drawing/2014/main" id="{42E5FD8F-63CD-4A19-A260-CDB33917CD1D}"/>
              </a:ext>
            </a:extLst>
          </p:cNvPr>
          <p:cNvCxnSpPr>
            <a:cxnSpLocks/>
          </p:cNvCxnSpPr>
          <p:nvPr/>
        </p:nvCxnSpPr>
        <p:spPr bwMode="auto">
          <a:xfrm flipV="1">
            <a:off x="7406984" y="3160837"/>
            <a:ext cx="127177" cy="412982"/>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50" name="Straight Connector 101749">
            <a:extLst>
              <a:ext uri="{FF2B5EF4-FFF2-40B4-BE49-F238E27FC236}">
                <a16:creationId xmlns:a16="http://schemas.microsoft.com/office/drawing/2014/main" id="{253649E7-1448-4FD6-977F-C85B532C79A0}"/>
              </a:ext>
            </a:extLst>
          </p:cNvPr>
          <p:cNvCxnSpPr>
            <a:cxnSpLocks/>
          </p:cNvCxnSpPr>
          <p:nvPr/>
        </p:nvCxnSpPr>
        <p:spPr bwMode="auto">
          <a:xfrm flipH="1" flipV="1">
            <a:off x="6253407" y="3480284"/>
            <a:ext cx="913360" cy="435017"/>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51" name="Straight Connector 101750">
            <a:extLst>
              <a:ext uri="{FF2B5EF4-FFF2-40B4-BE49-F238E27FC236}">
                <a16:creationId xmlns:a16="http://schemas.microsoft.com/office/drawing/2014/main" id="{A7DB3A85-87BD-43AA-8DBC-0B210932276D}"/>
              </a:ext>
            </a:extLst>
          </p:cNvPr>
          <p:cNvCxnSpPr>
            <a:cxnSpLocks/>
          </p:cNvCxnSpPr>
          <p:nvPr/>
        </p:nvCxnSpPr>
        <p:spPr bwMode="auto">
          <a:xfrm>
            <a:off x="7428823" y="4022676"/>
            <a:ext cx="503418" cy="612386"/>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52" name="Straight Connector 101751">
            <a:extLst>
              <a:ext uri="{FF2B5EF4-FFF2-40B4-BE49-F238E27FC236}">
                <a16:creationId xmlns:a16="http://schemas.microsoft.com/office/drawing/2014/main" id="{B90EB090-D670-4227-9EC2-D47FCE6B0396}"/>
              </a:ext>
            </a:extLst>
          </p:cNvPr>
          <p:cNvCxnSpPr>
            <a:cxnSpLocks/>
          </p:cNvCxnSpPr>
          <p:nvPr/>
        </p:nvCxnSpPr>
        <p:spPr bwMode="auto">
          <a:xfrm flipV="1">
            <a:off x="7350206" y="2875773"/>
            <a:ext cx="15561" cy="773735"/>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53" name="Straight Connector 101752">
            <a:extLst>
              <a:ext uri="{FF2B5EF4-FFF2-40B4-BE49-F238E27FC236}">
                <a16:creationId xmlns:a16="http://schemas.microsoft.com/office/drawing/2014/main" id="{A3069B8D-8274-4FEB-94FD-B1212DD04F00}"/>
              </a:ext>
            </a:extLst>
          </p:cNvPr>
          <p:cNvCxnSpPr>
            <a:cxnSpLocks/>
          </p:cNvCxnSpPr>
          <p:nvPr/>
        </p:nvCxnSpPr>
        <p:spPr bwMode="auto">
          <a:xfrm flipH="1" flipV="1">
            <a:off x="6184591" y="3991196"/>
            <a:ext cx="1034586" cy="105407"/>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54" name="Straight Connector 101753">
            <a:extLst>
              <a:ext uri="{FF2B5EF4-FFF2-40B4-BE49-F238E27FC236}">
                <a16:creationId xmlns:a16="http://schemas.microsoft.com/office/drawing/2014/main" id="{BC9FCD13-6EB6-42D0-89E0-4695E0E6B8B3}"/>
              </a:ext>
            </a:extLst>
          </p:cNvPr>
          <p:cNvCxnSpPr>
            <a:cxnSpLocks/>
          </p:cNvCxnSpPr>
          <p:nvPr/>
        </p:nvCxnSpPr>
        <p:spPr bwMode="auto">
          <a:xfrm flipH="1" flipV="1">
            <a:off x="7166765" y="2521375"/>
            <a:ext cx="148501" cy="1270712"/>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55" name="Straight Connector 101754">
            <a:extLst>
              <a:ext uri="{FF2B5EF4-FFF2-40B4-BE49-F238E27FC236}">
                <a16:creationId xmlns:a16="http://schemas.microsoft.com/office/drawing/2014/main" id="{56C20112-85A3-4FCB-93A1-C3488DC4B7FD}"/>
              </a:ext>
            </a:extLst>
          </p:cNvPr>
          <p:cNvCxnSpPr>
            <a:cxnSpLocks/>
          </p:cNvCxnSpPr>
          <p:nvPr/>
        </p:nvCxnSpPr>
        <p:spPr bwMode="auto">
          <a:xfrm flipV="1">
            <a:off x="7450660" y="3311887"/>
            <a:ext cx="474072" cy="473158"/>
          </a:xfrm>
          <a:prstGeom prst="line">
            <a:avLst/>
          </a:prstGeom>
          <a:solidFill>
            <a:schemeClr val="accent1"/>
          </a:solidFill>
          <a:ln w="9525" cap="flat" cmpd="sng" algn="ctr">
            <a:solidFill>
              <a:schemeClr val="tx1"/>
            </a:solidFill>
            <a:prstDash val="solid"/>
            <a:round/>
            <a:headEnd type="none" w="med" len="med"/>
            <a:tailEnd type="none" w="sm" len="sm"/>
          </a:ln>
          <a:effectLst/>
        </p:spPr>
      </p:cxnSp>
      <p:cxnSp>
        <p:nvCxnSpPr>
          <p:cNvPr id="101756" name="Straight Connector 101755">
            <a:extLst>
              <a:ext uri="{FF2B5EF4-FFF2-40B4-BE49-F238E27FC236}">
                <a16:creationId xmlns:a16="http://schemas.microsoft.com/office/drawing/2014/main" id="{359E3FE2-BD0D-4FA5-9E90-8D7FD052C79F}"/>
              </a:ext>
            </a:extLst>
          </p:cNvPr>
          <p:cNvCxnSpPr>
            <a:cxnSpLocks/>
          </p:cNvCxnSpPr>
          <p:nvPr/>
        </p:nvCxnSpPr>
        <p:spPr bwMode="auto">
          <a:xfrm flipH="1">
            <a:off x="6360188" y="4446887"/>
            <a:ext cx="378553" cy="330639"/>
          </a:xfrm>
          <a:prstGeom prst="line">
            <a:avLst/>
          </a:prstGeom>
          <a:solidFill>
            <a:schemeClr val="accent1"/>
          </a:solidFill>
          <a:ln w="9525" cap="flat" cmpd="sng" algn="ctr">
            <a:solidFill>
              <a:schemeClr val="tx1"/>
            </a:solidFill>
            <a:prstDash val="solid"/>
            <a:round/>
            <a:headEnd type="none" w="med" len="med"/>
            <a:tailEnd type="none" w="sm" len="sm"/>
          </a:ln>
          <a:effectLst/>
        </p:spPr>
      </p:cxnSp>
      <p:sp>
        <p:nvSpPr>
          <p:cNvPr id="59" name="Rectangle 3">
            <a:extLst>
              <a:ext uri="{FF2B5EF4-FFF2-40B4-BE49-F238E27FC236}">
                <a16:creationId xmlns:a16="http://schemas.microsoft.com/office/drawing/2014/main" id="{8F740BDA-66A5-4B17-BDD9-954795605645}"/>
              </a:ext>
            </a:extLst>
          </p:cNvPr>
          <p:cNvSpPr txBox="1">
            <a:spLocks noChangeArrowheads="1"/>
          </p:cNvSpPr>
          <p:nvPr/>
        </p:nvSpPr>
        <p:spPr bwMode="gray">
          <a:xfrm>
            <a:off x="446088" y="624836"/>
            <a:ext cx="8229600" cy="4447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400" i="0" u="none" strike="noStrike" kern="1200" cap="none" spc="0" normalizeH="0" baseline="0" noProof="0" dirty="0">
                <a:ln>
                  <a:noFill/>
                </a:ln>
                <a:solidFill>
                  <a:srgbClr val="0028A0"/>
                </a:solidFill>
                <a:effectLst/>
                <a:uLnTx/>
                <a:uFillTx/>
                <a:latin typeface="Arial" charset="0"/>
                <a:ea typeface="+mn-ea"/>
                <a:cs typeface="+mn-cs"/>
              </a:rPr>
              <a:t>Payroll Employment—Northeast States</a:t>
            </a:r>
            <a:endParaRPr kumimoji="0" lang="en-US" sz="3400" i="0" u="none" strike="noStrike" kern="1200" cap="none" spc="0" normalizeH="0" baseline="0" noProof="1">
              <a:ln>
                <a:noFill/>
              </a:ln>
              <a:solidFill>
                <a:srgbClr val="0028A0"/>
              </a:solidFill>
              <a:effectLst/>
              <a:uLnTx/>
              <a:uFillTx/>
              <a:latin typeface="Arial" charset="0"/>
              <a:ea typeface="+mn-ea"/>
              <a:cs typeface="+mn-cs"/>
            </a:endParaRPr>
          </a:p>
        </p:txBody>
      </p:sp>
      <p:cxnSp>
        <p:nvCxnSpPr>
          <p:cNvPr id="60" name="Straight Connector 59">
            <a:extLst>
              <a:ext uri="{FF2B5EF4-FFF2-40B4-BE49-F238E27FC236}">
                <a16:creationId xmlns:a16="http://schemas.microsoft.com/office/drawing/2014/main" id="{65B797A1-3113-437C-8C69-19CC4C21D813}"/>
              </a:ext>
            </a:extLst>
          </p:cNvPr>
          <p:cNvCxnSpPr>
            <a:cxnSpLocks/>
          </p:cNvCxnSpPr>
          <p:nvPr/>
        </p:nvCxnSpPr>
        <p:spPr bwMode="auto">
          <a:xfrm flipV="1">
            <a:off x="2568119" y="3653028"/>
            <a:ext cx="5725489" cy="2331182"/>
          </a:xfrm>
          <a:prstGeom prst="line">
            <a:avLst/>
          </a:prstGeom>
          <a:solidFill>
            <a:schemeClr val="accent1"/>
          </a:solidFill>
          <a:ln w="9652" cap="flat" cmpd="sng" algn="ctr">
            <a:solidFill>
              <a:schemeClr val="tx1"/>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515836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ROUP4_MOTION" val="27"/>
  <p:tag name="GROUP3_MOTION" val="75"/>
  <p:tag name="GROUP2_MOTION" val="57"/>
  <p:tag name="GROUP1_MOTION" val="37"/>
  <p:tag name="GROUP4_MTRIGGER" val="TRUE"/>
  <p:tag name="GROUP4_DTRIGGER" val="TRUE"/>
  <p:tag name="GROUP4_DISSOLVE" val="27"/>
  <p:tag name="GROUP3_MTRIGGER" val="FALSE"/>
  <p:tag name="GROUP2_MTRIGGER" val="FALSE"/>
  <p:tag name="GROUP1_MTRIGGER" val="FALSE"/>
  <p:tag name="GROUP3_DTRIGGER" val="FALSE"/>
  <p:tag name="GROUP2_DTRIGGER" val="FALSE"/>
  <p:tag name="GROUP1_DTRIGGER" val="TRUE"/>
  <p:tag name="GROUP3_SECONDMOVE" val="33"/>
  <p:tag name="GROUP2_SECONDMOVE" val="21"/>
  <p:tag name="GROUP1_SECONDMOVE" val="9"/>
  <p:tag name="GROUP3_FIRSTMOVE" val="29"/>
  <p:tag name="GROUP2_FIRSTMOVE" val="17"/>
  <p:tag name="GROUP1_FIRSTMOVE" val="5"/>
  <p:tag name="GROUP3_DISSOLVE" val="21"/>
  <p:tag name="GROUP2_DISSOLVE" val="9"/>
  <p:tag name="GROUP1_DISSOLVE" val="1"/>
  <p:tag name="MTRIGGER" val="TRUE"/>
  <p:tag name="DISSOLVE" val="27"/>
  <p:tag name="FIRSTMOVE" val="54"/>
  <p:tag name="SECONDMOVE" val="82"/>
</p:tagLst>
</file>

<file path=ppt/tags/tag2.xml><?xml version="1.0" encoding="utf-8"?>
<p:tagLst xmlns:a="http://schemas.openxmlformats.org/drawingml/2006/main" xmlns:r="http://schemas.openxmlformats.org/officeDocument/2006/relationships" xmlns:p="http://schemas.openxmlformats.org/presentationml/2006/main">
  <p:tag name="GROUP4_MOTION" val="27"/>
  <p:tag name="GROUP3_MOTION" val="75"/>
  <p:tag name="GROUP2_MOTION" val="57"/>
  <p:tag name="GROUP1_MOTION" val="37"/>
  <p:tag name="GROUP4_MTRIGGER" val="TRUE"/>
  <p:tag name="GROUP4_DTRIGGER" val="TRUE"/>
  <p:tag name="GROUP4_DISSOLVE" val="27"/>
  <p:tag name="GROUP3_MTRIGGER" val="FALSE"/>
  <p:tag name="GROUP2_MTRIGGER" val="FALSE"/>
  <p:tag name="GROUP1_MTRIGGER" val="FALSE"/>
  <p:tag name="GROUP3_DTRIGGER" val="FALSE"/>
  <p:tag name="GROUP2_DTRIGGER" val="FALSE"/>
  <p:tag name="GROUP1_DTRIGGER" val="TRUE"/>
  <p:tag name="GROUP3_SECONDMOVE" val="33"/>
  <p:tag name="GROUP2_SECONDMOVE" val="21"/>
  <p:tag name="GROUP1_SECONDMOVE" val="9"/>
  <p:tag name="GROUP3_FIRSTMOVE" val="29"/>
  <p:tag name="GROUP2_FIRSTMOVE" val="17"/>
  <p:tag name="GROUP1_FIRSTMOVE" val="5"/>
  <p:tag name="GROUP3_DISSOLVE" val="21"/>
  <p:tag name="GROUP2_DISSOLVE" val="9"/>
  <p:tag name="GROUP1_DISSOLVE" val="1"/>
  <p:tag name="MTRIGGER" val="TRUE"/>
  <p:tag name="DISSOLVE" val="49"/>
  <p:tag name="FIRSTMOVE" val="98"/>
  <p:tag name="SECONDMOVE" val="148"/>
</p:tagLst>
</file>

<file path=ppt/theme/theme1.xml><?xml version="1.0" encoding="utf-8"?>
<a:theme xmlns:a="http://schemas.openxmlformats.org/drawingml/2006/main" name="MA Theme">
  <a:themeElements>
    <a:clrScheme name="Moodys CESA">
      <a:dk1>
        <a:srgbClr val="0028A0"/>
      </a:dk1>
      <a:lt1>
        <a:srgbClr val="000000"/>
      </a:lt1>
      <a:dk2>
        <a:srgbClr val="000000"/>
      </a:dk2>
      <a:lt2>
        <a:srgbClr val="000000"/>
      </a:lt2>
      <a:accent1>
        <a:srgbClr val="0028A0"/>
      </a:accent1>
      <a:accent2>
        <a:srgbClr val="78BE20"/>
      </a:accent2>
      <a:accent3>
        <a:srgbClr val="E35205"/>
      </a:accent3>
      <a:accent4>
        <a:srgbClr val="75787B"/>
      </a:accent4>
      <a:accent5>
        <a:srgbClr val="41B6E6"/>
      </a:accent5>
      <a:accent6>
        <a:srgbClr val="7030A0"/>
      </a:accent6>
      <a:hlink>
        <a:srgbClr val="009FDF"/>
      </a:hlink>
      <a:folHlink>
        <a:srgbClr val="009FD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bg2"/>
            </a:solidFill>
          </a:defRPr>
        </a:defPPr>
      </a:lstStyle>
    </a:txDef>
  </a:objectDefaults>
  <a:extraClrSchemeLst/>
  <a:extLst>
    <a:ext uri="{05A4C25C-085E-4340-85A3-A5531E510DB2}">
      <thm15:themeFamily xmlns:thm15="http://schemas.microsoft.com/office/thememl/2012/main" name="Office2017-UniversalTemplate.potm [Read-Only]" id="{91C6AF28-A65C-4E66-8B9D-03EA3CB7127A}" vid="{9258FDF6-4280-4A93-8A04-2706D61AB159}"/>
    </a:ext>
  </a:extLst>
</a:theme>
</file>

<file path=ppt/theme/theme2.xml><?xml version="1.0" encoding="utf-8"?>
<a:theme xmlns:a="http://schemas.openxmlformats.org/drawingml/2006/main" name="1_UniversalTemplate_11012013">
  <a:themeElements>
    <a:clrScheme name="MA_colors">
      <a:dk1>
        <a:srgbClr val="000000"/>
      </a:dk1>
      <a:lt1>
        <a:srgbClr val="0028A0"/>
      </a:lt1>
      <a:dk2>
        <a:srgbClr val="000000"/>
      </a:dk2>
      <a:lt2>
        <a:srgbClr val="0028A0"/>
      </a:lt2>
      <a:accent1>
        <a:srgbClr val="329169"/>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800" b="0" i="0" u="none" strike="noStrike" cap="none" normalizeH="0" baseline="0" dirty="0" smtClean="0">
            <a:ln>
              <a:noFill/>
            </a:ln>
            <a:solidFill>
              <a:schemeClr val="tx1"/>
            </a:solidFill>
            <a:effectLst/>
            <a:latin typeface="Arial" charset="0"/>
          </a:defRPr>
        </a:defPPr>
      </a:lstStyle>
    </a:spDef>
    <a:lnDef>
      <a:spPr bwMode="auto">
        <a:solidFill>
          <a:schemeClr val="accent1"/>
        </a:solidFill>
        <a:ln w="19050" cap="flat" cmpd="sng" algn="ctr">
          <a:solidFill>
            <a:schemeClr val="tx1"/>
          </a:solidFill>
          <a:prstDash val="solid"/>
          <a:round/>
          <a:headEnd type="none" w="med" len="med"/>
          <a:tailEnd type="arrow" w="sm" len="sm"/>
        </a:ln>
        <a:effectLst/>
      </a:spPr>
      <a:bodyPr/>
      <a:lstStyle/>
    </a:lnDef>
    <a:txDef>
      <a:spPr>
        <a:noFill/>
      </a:spPr>
      <a:bodyPr wrap="square" rtlCol="0">
        <a:spAutoFit/>
      </a:bodyPr>
      <a:lstStyle>
        <a:defPPr algn="l">
          <a:defRPr sz="2000" dirty="0" err="1" smtClean="0"/>
        </a:defPPr>
      </a:lstStyle>
    </a:txDef>
  </a:objectDefaults>
  <a:extraClrSchemeLst>
    <a:extraClrScheme>
      <a:clrScheme name="Conf_Template_Fall09 1">
        <a:dk1>
          <a:srgbClr val="080808"/>
        </a:dk1>
        <a:lt1>
          <a:srgbClr val="FFFFFF"/>
        </a:lt1>
        <a:dk2>
          <a:srgbClr val="91969B"/>
        </a:dk2>
        <a:lt2>
          <a:srgbClr val="0028A0"/>
        </a:lt2>
        <a:accent1>
          <a:srgbClr val="2DAA5F"/>
        </a:accent1>
        <a:accent2>
          <a:srgbClr val="009BE1"/>
        </a:accent2>
        <a:accent3>
          <a:srgbClr val="FFFFFF"/>
        </a:accent3>
        <a:accent4>
          <a:srgbClr val="060606"/>
        </a:accent4>
        <a:accent5>
          <a:srgbClr val="ADD2B6"/>
        </a:accent5>
        <a:accent6>
          <a:srgbClr val="008CCC"/>
        </a:accent6>
        <a:hlink>
          <a:srgbClr val="C3C8CD"/>
        </a:hlink>
        <a:folHlink>
          <a:srgbClr val="464B5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BDAEE11-6AE8-41FE-9345-A9399A72AFB8}" vid="{28C4E9BB-DB57-4F5C-ADD4-9878330DAB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2007_MA_Theme">
    <a:dk1>
      <a:srgbClr val="080808"/>
    </a:dk1>
    <a:lt1>
      <a:srgbClr val="0028A0"/>
    </a:lt1>
    <a:dk2>
      <a:srgbClr val="080808"/>
    </a:dk2>
    <a:lt2>
      <a:srgbClr val="0028A0"/>
    </a:lt2>
    <a:accent1>
      <a:srgbClr val="28A082"/>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Office2017-UniversalTemplate</Template>
  <TotalTime>0</TotalTime>
  <Words>1100</Words>
  <Application>Microsoft Office PowerPoint</Application>
  <PresentationFormat>On-screen Show (4:3)</PresentationFormat>
  <Paragraphs>262</Paragraphs>
  <Slides>22</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MA Theme</vt:lpstr>
      <vt:lpstr>1_UniversalTemplate_11012013</vt:lpstr>
      <vt:lpstr>The New York Outlook</vt:lpstr>
      <vt:lpstr>Scars Linger in the Labor Market…</vt:lpstr>
      <vt:lpstr>…But Rural Outposts Fare Better</vt:lpstr>
      <vt:lpstr>Business Sentiment Rebounds Modestly</vt:lpstr>
      <vt:lpstr>Consumers Remain Hesitant</vt:lpstr>
      <vt:lpstr>Recovery Takes Hold Across the State</vt:lpstr>
      <vt:lpstr>Improvement, But a Troubling Uptick</vt:lpstr>
      <vt:lpstr>Western NY, Capital Region Fared Well</vt:lpstr>
      <vt:lpstr>PowerPoint Presentation</vt:lpstr>
      <vt:lpstr>PowerPoint Presentation</vt:lpstr>
      <vt:lpstr>PowerPoint Presentation</vt:lpstr>
      <vt:lpstr>PowerPoint Presentation</vt:lpstr>
      <vt:lpstr>‘Eds and Meds’ Are Double-Edged Sword</vt:lpstr>
      <vt:lpstr>Prior Heights Remain Far Off for New York </vt:lpstr>
      <vt:lpstr>Re-Emergence Varies Widely</vt:lpstr>
      <vt:lpstr>Not Much of a Rebound in NYC Travelers</vt:lpstr>
      <vt:lpstr>Densely Populated Counties Are Hurt Most</vt:lpstr>
      <vt:lpstr>Housing Gets Back on Track</vt:lpstr>
      <vt:lpstr>State Takes a Major Fiscal Hit</vt:lpstr>
      <vt:lpstr>The Road Back Will Be Long</vt:lpstr>
      <vt:lpstr>PowerPoint Presentation</vt:lpstr>
      <vt:lpstr>PowerPoint Presentation</vt:lpstr>
    </vt:vector>
  </TitlesOfParts>
  <Company>Moody's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Sum of Metro Data Diverge</dc:title>
  <dc:creator>Kamins, Adam</dc:creator>
  <cp:lastModifiedBy>Kamins, Adam</cp:lastModifiedBy>
  <cp:revision>352</cp:revision>
  <cp:lastPrinted>2019-06-07T11:34:21Z</cp:lastPrinted>
  <dcterms:created xsi:type="dcterms:W3CDTF">2017-11-21T12:27:34Z</dcterms:created>
  <dcterms:modified xsi:type="dcterms:W3CDTF">2020-10-16T19:36:26Z</dcterms:modified>
</cp:coreProperties>
</file>